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35"/>
  </p:notesMasterIdLst>
  <p:sldIdLst>
    <p:sldId id="340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4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5" r:id="rId3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1C92E2"/>
    <a:srgbClr val="00966F"/>
    <a:srgbClr val="262626"/>
    <a:srgbClr val="8BC8F1"/>
    <a:srgbClr val="A7FFE8"/>
    <a:srgbClr val="FF660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088" autoAdjust="0"/>
  </p:normalViewPr>
  <p:slideViewPr>
    <p:cSldViewPr>
      <p:cViewPr varScale="1">
        <p:scale>
          <a:sx n="55" d="100"/>
          <a:sy n="55" d="100"/>
        </p:scale>
        <p:origin x="974" y="2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E3E41E0-E8DE-4775-B30F-AC1E8C213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0EFB9C-0F12-4264-BEB3-7F91D25BCD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CE555A1-FEA5-45BF-BDE9-61B661193766}" type="datetimeFigureOut">
              <a:rPr lang="de-DE"/>
              <a:pPr>
                <a:defRPr/>
              </a:pPr>
              <a:t>05.07.2019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BB6C44E1-1186-4920-8EE4-C9C808C5F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774897A0-62B2-447A-BF2A-78837AC40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7BC7F2-53E4-4673-9163-801570C5A1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433645-672C-4E84-9E9E-0358889D6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22271-728A-4948-B232-BEF6EA884E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66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Binärer Klassifikator</a:t>
            </a:r>
          </a:p>
          <a:p>
            <a:endParaRPr lang="de-DE" dirty="0"/>
          </a:p>
          <a:p>
            <a:r>
              <a:rPr lang="de-DE" dirty="0"/>
              <a:t>Alle Werte liegen zwischen 0 und 1</a:t>
            </a:r>
          </a:p>
          <a:p>
            <a:r>
              <a:rPr lang="de-DE" dirty="0"/>
              <a:t>Precision, Recall und F1 sollen möglichst hoch sein, </a:t>
            </a:r>
          </a:p>
          <a:p>
            <a:r>
              <a:rPr lang="de-DE" dirty="0"/>
              <a:t>Cross Bracket Rate möglichst gering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83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Aufsplitten mit String </a:t>
            </a:r>
            <a:r>
              <a:rPr lang="de-DE" dirty="0" err="1"/>
              <a:t>split</a:t>
            </a:r>
            <a:r>
              <a:rPr lang="de-DE" dirty="0"/>
              <a:t> nach Leerzeichen, vorher überall Leerzeichen einfügen</a:t>
            </a:r>
          </a:p>
          <a:p>
            <a:pPr marL="228600" indent="-228600">
              <a:buAutoNum type="arabicPeriod"/>
            </a:pPr>
            <a:r>
              <a:rPr lang="de-DE" dirty="0" err="1"/>
              <a:t>ParseTreeNode</a:t>
            </a:r>
            <a:r>
              <a:rPr lang="de-DE" dirty="0"/>
              <a:t> hat Nichtterminal, Start und Ende entsprechend einer Konstituente</a:t>
            </a:r>
            <a:r>
              <a:rPr lang="en-GB" dirty="0"/>
              <a:t>,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PennTag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Enum</a:t>
            </a:r>
            <a:r>
              <a:rPr lang="en-GB" dirty="0"/>
              <a:t>, das </a:t>
            </a:r>
            <a:r>
              <a:rPr lang="en-GB" dirty="0" err="1"/>
              <a:t>alle</a:t>
            </a:r>
            <a:r>
              <a:rPr lang="en-GB" dirty="0"/>
              <a:t> Tags </a:t>
            </a:r>
            <a:r>
              <a:rPr lang="en-GB" dirty="0" err="1"/>
              <a:t>enthält</a:t>
            </a:r>
            <a:r>
              <a:rPr lang="en-GB" dirty="0"/>
              <a:t>, </a:t>
            </a:r>
            <a:r>
              <a:rPr lang="en-GB" dirty="0" err="1"/>
              <a:t>wobei</a:t>
            </a:r>
            <a:r>
              <a:rPr lang="en-GB" dirty="0"/>
              <a:t> </a:t>
            </a:r>
            <a:r>
              <a:rPr lang="en-GB" dirty="0" err="1"/>
              <a:t>jedem</a:t>
            </a:r>
            <a:r>
              <a:rPr lang="en-GB" dirty="0"/>
              <a:t> Tag </a:t>
            </a:r>
            <a:r>
              <a:rPr lang="en-GB" dirty="0" err="1"/>
              <a:t>ein</a:t>
            </a:r>
            <a:r>
              <a:rPr lang="en-GB" dirty="0"/>
              <a:t> String </a:t>
            </a:r>
            <a:r>
              <a:rPr lang="en-GB" dirty="0" err="1"/>
              <a:t>gespeichert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,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außerdem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StringToPennTag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r>
              <a:rPr lang="en-GB" dirty="0"/>
              <a:t>, die String auf </a:t>
            </a:r>
            <a:r>
              <a:rPr lang="en-GB" dirty="0" err="1"/>
              <a:t>Enum</a:t>
            </a:r>
            <a:r>
              <a:rPr lang="en-GB" dirty="0"/>
              <a:t> </a:t>
            </a:r>
            <a:r>
              <a:rPr lang="en-GB" dirty="0" err="1"/>
              <a:t>mapt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3.  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vorgestellten</a:t>
            </a:r>
            <a:r>
              <a:rPr lang="en-GB" dirty="0"/>
              <a:t> </a:t>
            </a:r>
            <a:r>
              <a:rPr lang="en-GB" dirty="0" err="1"/>
              <a:t>Regeln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53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Leistung eines Parsers hängt von Trainingsdaten ab, und davon wie das Modell erstellt wurde.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97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01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15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Vortrag Philipp Scholz – Part-</a:t>
            </a:r>
            <a:r>
              <a:rPr lang="de-DE" dirty="0" err="1"/>
              <a:t>of</a:t>
            </a:r>
            <a:r>
              <a:rPr lang="de-DE" dirty="0"/>
              <a:t>-Speech Tags, hier nicht so ausführlich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75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Sagen warum dynamische Programmierung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84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Buche den Flug über Houston</a:t>
            </a:r>
          </a:p>
          <a:p>
            <a:pPr marL="228600" indent="-228600">
              <a:buAutoNum type="arabicPeriod"/>
            </a:pPr>
            <a:r>
              <a:rPr lang="de-DE" dirty="0"/>
              <a:t>Überführen der Grammatik in Chomsky Normalform, d.h. </a:t>
            </a:r>
          </a:p>
          <a:p>
            <a:pPr marL="457200" lvl="1" indent="0">
              <a:buNone/>
            </a:pPr>
            <a:r>
              <a:rPr lang="de-DE" dirty="0"/>
              <a:t>Jede rechte Seite hat 2 Nichtterminal oder 1 Terminal</a:t>
            </a:r>
          </a:p>
          <a:p>
            <a:pPr marL="457200" lvl="1" indent="0">
              <a:buNone/>
            </a:pPr>
            <a:r>
              <a:rPr lang="de-DE" dirty="0"/>
              <a:t>Relevant ist nur rechte Seite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4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Benötigt wird also Grammatik in CNF und Matrix der Größe n+1 x n+1 </a:t>
            </a:r>
          </a:p>
          <a:p>
            <a:pPr marL="228600" indent="-228600">
              <a:buAutoNum type="arabicPeriod"/>
            </a:pPr>
            <a:r>
              <a:rPr lang="de-DE" dirty="0"/>
              <a:t>Feld [1, 2] umfasst alle Wörter vom Index 1 bis 2, also </a:t>
            </a:r>
            <a:r>
              <a:rPr lang="de-DE" dirty="0" err="1"/>
              <a:t>the</a:t>
            </a:r>
            <a:r>
              <a:rPr lang="de-DE" dirty="0"/>
              <a:t>.</a:t>
            </a:r>
          </a:p>
          <a:p>
            <a:pPr marL="228600" indent="-228600">
              <a:buAutoNum type="arabicPeriod"/>
            </a:pPr>
            <a:r>
              <a:rPr lang="de-DE" dirty="0"/>
              <a:t>Füllrichtung ist von links nach rechts und von unten nach oben, alternativ auch erst von unten nach oben, dann links rechts</a:t>
            </a:r>
          </a:p>
          <a:p>
            <a:pPr marL="228600" indent="-228600">
              <a:buAutoNum type="arabicPeriod"/>
            </a:pPr>
            <a:r>
              <a:rPr lang="de-DE" dirty="0"/>
              <a:t>In die Diagonale kommen alle POS-Tags der Wörter</a:t>
            </a:r>
          </a:p>
          <a:p>
            <a:pPr marL="228600" indent="-228600">
              <a:buAutoNum type="arabicPeriod"/>
            </a:pPr>
            <a:r>
              <a:rPr lang="de-DE" dirty="0"/>
              <a:t>Außerdem alle Nichtterminale bei denen das Wort rechts vorkommt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45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Zelle innerhalb der Matrix wird entsprechend der Zellen links und unterhalb davon befüllt</a:t>
            </a:r>
          </a:p>
          <a:p>
            <a:pPr marL="228600" indent="-228600">
              <a:buAutoNum type="arabicPeriod"/>
            </a:pPr>
            <a:r>
              <a:rPr lang="de-DE" dirty="0"/>
              <a:t>Regel muss Kombination aus einem Nichtterminal links und einem Nichtterminal unterhalb als rechte Seite haben, deshalb CNF (2 Nichtterminale)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11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Trainingsdaten: Goldstandard, zum Beispiel Penn </a:t>
            </a:r>
            <a:r>
              <a:rPr lang="de-DE" dirty="0" err="1"/>
              <a:t>Treebank</a:t>
            </a:r>
            <a:r>
              <a:rPr lang="de-DE" dirty="0"/>
              <a:t>, Handannotierte Sätze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22271-728A-4948-B232-BEF6EA884E1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01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2576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5351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196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253664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9838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07006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12443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3724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507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8525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8899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EE40443-747C-4878-86F4-92B4F559D4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 dirty="0">
                <a:solidFill>
                  <a:srgbClr val="595959"/>
                </a:solidFill>
                <a:latin typeface="Helvetica Neue" pitchFamily="2" charset="0"/>
              </a:rPr>
              <a:t>KLAUS FREIBERGER</a:t>
            </a:r>
          </a:p>
          <a:p>
            <a:pPr eaLnBrk="1" hangingPunct="1">
              <a:defRPr/>
            </a:pPr>
            <a:r>
              <a:rPr lang="de-DE" sz="18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6791BB94-0274-47BC-93F1-9E9179E2FD5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4B4A37D-994C-4E81-A264-D9BB4AF2A588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DEC2CF27-3D73-470E-BB5C-A088974647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MI, 3. JULI 2019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2019  |  </a:t>
            </a:r>
            <a:fld id="{0913B0E6-30F0-419B-B5B2-69FBF160AE16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8437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8064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1814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14453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081966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75635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04247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64299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30272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69998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8543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75086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4630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48301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6183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454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1650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341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7484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499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964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1493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AAA56B9-BA21-4950-A997-E03FDF74514E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A8804808-F55E-480A-BB66-3495415A9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131925F-FB32-4941-BBAE-D8F4CDE7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2D81E0C-5835-4DD1-8E9C-486425855DC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3B132155-B11F-449A-B615-EE72B612D2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A39575C-EDB5-4C39-BF8B-A78D95E94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F2676803-1463-4FC3-8158-1AA6A01C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7D54A2A8-D0A8-4372-9A91-C0E0C8514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82316F3A-68CA-43FB-9A62-F652A29C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BCCE3CB-8CC2-44F9-AB48-2B011C2AD9FB}"/>
              </a:ext>
            </a:extLst>
          </p:cNvPr>
          <p:cNvSpPr txBox="1"/>
          <p:nvPr/>
        </p:nvSpPr>
        <p:spPr>
          <a:xfrm>
            <a:off x="7942263" y="5540375"/>
            <a:ext cx="4248150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BACHELORARBEIT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DF4DDBB-B47B-4368-94BC-514C7ED8D118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RapidMiner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NLP Tools: </a:t>
            </a:r>
          </a:p>
          <a:p>
            <a:pPr>
              <a:defRPr/>
            </a:pPr>
            <a:r>
              <a:rPr lang="de-DE" dirty="0" err="1">
                <a:solidFill>
                  <a:srgbClr val="262626"/>
                </a:solidFill>
                <a:latin typeface="+mn-lt"/>
              </a:rPr>
              <a:t>Synax</a:t>
            </a:r>
            <a:r>
              <a:rPr lang="de-DE" dirty="0">
                <a:solidFill>
                  <a:srgbClr val="262626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262626"/>
                </a:solidFill>
                <a:latin typeface="+mn-lt"/>
              </a:rPr>
              <a:t>Parsing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A1928880-BE47-4300-B767-E733C62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2FB3F-B402-468D-8EBB-6D7B5369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9E591-0D8B-4E21-A90E-DE6254FF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/>
              <a:t>Problem: Alle Versionen sind grammatikalisch korrekt</a:t>
            </a:r>
          </a:p>
          <a:p>
            <a:pPr marL="0" indent="0"/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Parser muss </a:t>
            </a:r>
            <a:r>
              <a:rPr lang="en-GB" dirty="0" err="1">
                <a:sym typeface="Wingdings" panose="05000000000000000000" pitchFamily="2" charset="2"/>
              </a:rPr>
              <a:t>alle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möglichen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Bäume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finden</a:t>
            </a:r>
            <a:endParaRPr lang="en-GB" dirty="0">
              <a:sym typeface="Wingdings" panose="05000000000000000000" pitchFamily="2" charset="2"/>
            </a:endParaRPr>
          </a:p>
          <a:p>
            <a:pPr marL="0" indent="0"/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Ansatz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effizienten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Errechnen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Dynamische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Programmierung</a:t>
            </a:r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Algorithmen</a:t>
            </a:r>
            <a:r>
              <a:rPr lang="en-GB" dirty="0">
                <a:sym typeface="Wingdings" panose="05000000000000000000" pitchFamily="2" charset="2"/>
              </a:rPr>
              <a:t>:</a:t>
            </a:r>
            <a:r>
              <a:rPr lang="en-GB" i="1" dirty="0">
                <a:sym typeface="Wingdings" panose="05000000000000000000" pitchFamily="2" charset="2"/>
              </a:rPr>
              <a:t> Chart Parsing, </a:t>
            </a:r>
            <a:r>
              <a:rPr lang="en-GB" i="1" dirty="0" err="1">
                <a:sym typeface="Wingdings" panose="05000000000000000000" pitchFamily="2" charset="2"/>
              </a:rPr>
              <a:t>Earley</a:t>
            </a:r>
            <a:r>
              <a:rPr lang="en-GB" i="1" dirty="0">
                <a:sym typeface="Wingdings" panose="05000000000000000000" pitchFamily="2" charset="2"/>
              </a:rPr>
              <a:t>- </a:t>
            </a:r>
            <a:r>
              <a:rPr lang="en-GB" dirty="0">
                <a:sym typeface="Wingdings" panose="05000000000000000000" pitchFamily="2" charset="2"/>
              </a:rPr>
              <a:t>und</a:t>
            </a:r>
            <a:r>
              <a:rPr lang="en-GB" i="1" dirty="0">
                <a:sym typeface="Wingdings" panose="05000000000000000000" pitchFamily="2" charset="2"/>
              </a:rPr>
              <a:t> CKY-</a:t>
            </a:r>
            <a:r>
              <a:rPr lang="en-GB" dirty="0" err="1">
                <a:sym typeface="Wingdings" panose="05000000000000000000" pitchFamily="2" charset="2"/>
              </a:rPr>
              <a:t>Algorithmus</a:t>
            </a:r>
            <a:r>
              <a:rPr lang="en-GB" dirty="0">
                <a:sym typeface="Wingdings" panose="05000000000000000000" pitchFamily="2" charset="2"/>
              </a:rPr>
              <a:t>	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9584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05E5A3DF-FA14-4B34-B805-EFCB5114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93" y="2244821"/>
            <a:ext cx="8406814" cy="665687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BE2FB56-D7D3-491A-9121-39BC0DBF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654050"/>
            <a:ext cx="12131675" cy="766763"/>
          </a:xfrm>
        </p:spPr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F17D62-6F50-4A57-83BD-F68C617DEB50}"/>
              </a:ext>
            </a:extLst>
          </p:cNvPr>
          <p:cNvSpPr txBox="1"/>
          <p:nvPr/>
        </p:nvSpPr>
        <p:spPr>
          <a:xfrm>
            <a:off x="300038" y="1555919"/>
            <a:ext cx="664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Satz: ‚Book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flight</a:t>
            </a:r>
            <a:r>
              <a:rPr lang="de-DE" sz="3200" dirty="0"/>
              <a:t> </a:t>
            </a:r>
            <a:r>
              <a:rPr lang="de-DE" sz="3200" dirty="0" err="1"/>
              <a:t>through</a:t>
            </a:r>
            <a:r>
              <a:rPr lang="de-DE" sz="3200" dirty="0"/>
              <a:t> Houston‘</a:t>
            </a:r>
            <a:endParaRPr lang="en-GB" sz="3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14BFAB-5801-4DF4-80A5-5F54DD8DA151}"/>
              </a:ext>
            </a:extLst>
          </p:cNvPr>
          <p:cNvSpPr txBox="1"/>
          <p:nvPr/>
        </p:nvSpPr>
        <p:spPr>
          <a:xfrm>
            <a:off x="293118" y="2047367"/>
            <a:ext cx="2060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Gra</a:t>
            </a:r>
            <a:r>
              <a:rPr lang="de-DE" sz="3200" dirty="0"/>
              <a:t>m</a:t>
            </a:r>
            <a:r>
              <a:rPr lang="de-DE" sz="2800" dirty="0"/>
              <a:t>matik:</a:t>
            </a:r>
            <a:r>
              <a:rPr lang="de-DE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866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9AF0B-CCDA-4469-B724-D80FF1FF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888D2A-282B-4B79-AE68-11E98A2EF511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6F0601-4A89-4C36-A3DB-8F4BB7072E5A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CF392D4-6664-4C62-BC3C-DED8790CC1B3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485112F-2135-469E-A036-CD791F351EE1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1D4EFFE-CE01-4229-AC2D-12BFC9F835E1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D79E515-74D6-4CAF-A98A-E1DB654332A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F8A26B7-1800-456D-BA09-CC21EF709383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7D94D24-9341-477C-A320-E767B58D7136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A47CFE-8F5D-47B4-97E5-0736782B3B49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84FF846-8C39-462E-859A-1445E0B7F153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4FE9230-6390-49E1-AA88-6E1D4BABD242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E37F308-B486-4AC8-AD8C-4D63E4857800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984AC94-9F12-4092-A9C8-017B81291E3A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9BE7C29-51E0-4E45-B9A5-8C5F8F1A84C9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69E7D726-689A-4074-B699-89981103744B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757E944-6B41-4FE1-ADE7-7BFF699CECD2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9DCB5470-D259-4644-9AFB-A35034B4E4B2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2022B188-EF50-4187-80C0-4E262E19559E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6A09D34-B207-4ABB-9993-DFCFE319C203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1C2F51A-A544-48DC-B68A-A126B021124C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7F97063-9FFB-4C96-8D41-375B9FB3FFB0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4AED3-58A6-40D3-8E15-C138B335F68E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46701273-31D8-4C32-A65D-CB5C3C78C331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E4F4B45-DA5E-42BF-AD43-376613DB1DBA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07CCDD9E-3EA9-4798-A9E0-72EF03F8CB7C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05C2513-08B0-4B11-85AF-AF592FBE3649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C65565B-2892-447D-865F-BEB776232905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E4DE65B7-5C74-42A0-8AE7-AF0F0427A70C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7B7EDE9E-151F-4CBD-9842-4BAAA00E8203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AD3EB87-B7CB-4BC3-83A1-DC76382909EF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BF54B14E-D07D-4C58-9C61-11FC486E7DDE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E96AB45-63EE-4295-A5D8-5D132EFAD0B0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5C54770-D8CD-4D71-BCAC-60EE831E85A2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5901961-F626-4B1B-A1E3-33D9DD07807C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7CC8F5C-5EA3-480A-ADE9-D9450D43F518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F33713CE-F6AC-4631-A23B-33245BA8B50A}"/>
              </a:ext>
            </a:extLst>
          </p:cNvPr>
          <p:cNvCxnSpPr/>
          <p:nvPr/>
        </p:nvCxnSpPr>
        <p:spPr bwMode="auto">
          <a:xfrm>
            <a:off x="453728" y="8693224"/>
            <a:ext cx="6371960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99ACB57B-71B0-4219-92B7-D83646FDBA7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5071" y="2717944"/>
            <a:ext cx="23354" cy="583126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D47573F-53D1-4BDD-8588-FAE776E2FC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25543" y="2717944"/>
            <a:ext cx="9776" cy="93472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4BD6C636-60B0-4767-8E5E-C5C9C495822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2305" y="2732190"/>
            <a:ext cx="0" cy="214461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FEFBC916-7453-4891-95E0-D7036BA9705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9255" y="2717944"/>
            <a:ext cx="0" cy="33829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8176135-9764-434A-97A2-968EFB5A5F2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7353" y="2725522"/>
            <a:ext cx="29980" cy="459955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EE328E14-2CCB-48E1-A34C-DCB362914788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E9FEED0-FBD4-471E-A958-0B09DA864574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D615B61-4EB8-4969-88A1-26A01FC8BDD7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F3C8570C-37CA-4AEE-84C5-64864AE808BF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8C3B591-7CFD-4F19-95A8-FC85764E0378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7C17673-81B7-4359-9FBC-4296515FD9E9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7C563EE-8DC3-47CA-A2E4-A8F86F4A730D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EFC91D36-53B5-4E5A-B36C-153BE90243D8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49" name="Grafik 148">
            <a:extLst>
              <a:ext uri="{FF2B5EF4-FFF2-40B4-BE49-F238E27FC236}">
                <a16:creationId xmlns:a16="http://schemas.microsoft.com/office/drawing/2014/main" id="{08F5315A-FF36-49B6-920C-656C28A6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50" name="Rechteck 149">
            <a:extLst>
              <a:ext uri="{FF2B5EF4-FFF2-40B4-BE49-F238E27FC236}">
                <a16:creationId xmlns:a16="http://schemas.microsoft.com/office/drawing/2014/main" id="{22D0E214-D59C-4C47-A21C-867520E878D0}"/>
              </a:ext>
            </a:extLst>
          </p:cNvPr>
          <p:cNvSpPr/>
          <p:nvPr/>
        </p:nvSpPr>
        <p:spPr bwMode="auto">
          <a:xfrm>
            <a:off x="7333619" y="2500536"/>
            <a:ext cx="1473037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0C72C86-D7EF-490B-AEF7-10CF7C4F4174}"/>
              </a:ext>
            </a:extLst>
          </p:cNvPr>
          <p:cNvSpPr/>
          <p:nvPr/>
        </p:nvSpPr>
        <p:spPr bwMode="auto">
          <a:xfrm>
            <a:off x="7334361" y="6326488"/>
            <a:ext cx="1720904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3C267768-00A1-4EAC-BAF2-01200D291BE5}"/>
              </a:ext>
            </a:extLst>
          </p:cNvPr>
          <p:cNvSpPr/>
          <p:nvPr/>
        </p:nvSpPr>
        <p:spPr bwMode="auto">
          <a:xfrm>
            <a:off x="7333619" y="5303591"/>
            <a:ext cx="3212681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91BDCE87-6959-468E-8395-B163E2784A04}"/>
              </a:ext>
            </a:extLst>
          </p:cNvPr>
          <p:cNvSpPr/>
          <p:nvPr/>
        </p:nvSpPr>
        <p:spPr bwMode="auto">
          <a:xfrm>
            <a:off x="7327438" y="4604419"/>
            <a:ext cx="2954933" cy="432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0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137" grpId="0"/>
      <p:bldP spid="140" grpId="0"/>
      <p:bldP spid="141" grpId="0"/>
      <p:bldP spid="142" grpId="0"/>
      <p:bldP spid="143" grpId="0"/>
      <p:bldP spid="145" grpId="0"/>
      <p:bldP spid="146" grpId="0"/>
      <p:bldP spid="147" grpId="0"/>
      <p:bldP spid="150" grpId="0" animBg="1"/>
      <p:bldP spid="151" grpId="0" animBg="1"/>
      <p:bldP spid="152" grpId="0" animBg="1"/>
      <p:bldP spid="1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728D9-D86A-4E2E-9846-AD01841F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3BB15-B24E-4541-9D0E-0B970AEE62A2}"/>
              </a:ext>
            </a:extLst>
          </p:cNvPr>
          <p:cNvSpPr/>
          <p:nvPr/>
        </p:nvSpPr>
        <p:spPr bwMode="auto">
          <a:xfrm>
            <a:off x="4377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F56F2C-709C-40F0-A3E3-FBE07D9BA9BF}"/>
              </a:ext>
            </a:extLst>
          </p:cNvPr>
          <p:cNvSpPr txBox="1"/>
          <p:nvPr/>
        </p:nvSpPr>
        <p:spPr>
          <a:xfrm>
            <a:off x="725272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Book</a:t>
            </a:r>
            <a:endParaRPr lang="en-GB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1A6E21-6803-4062-997A-BE60E07AF510}"/>
              </a:ext>
            </a:extLst>
          </p:cNvPr>
          <p:cNvSpPr txBox="1"/>
          <p:nvPr/>
        </p:nvSpPr>
        <p:spPr>
          <a:xfrm>
            <a:off x="1965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the</a:t>
            </a:r>
            <a:endParaRPr lang="en-GB" sz="2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49F29B-1056-4098-AD59-2ABA2F6BAD12}"/>
              </a:ext>
            </a:extLst>
          </p:cNvPr>
          <p:cNvSpPr txBox="1"/>
          <p:nvPr/>
        </p:nvSpPr>
        <p:spPr>
          <a:xfrm>
            <a:off x="3189624" y="181959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flight</a:t>
            </a:r>
            <a:endParaRPr lang="en-GB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66EBDF-F6E3-439F-921C-262B9E798ADB}"/>
              </a:ext>
            </a:extLst>
          </p:cNvPr>
          <p:cNvSpPr txBox="1"/>
          <p:nvPr/>
        </p:nvSpPr>
        <p:spPr>
          <a:xfrm>
            <a:off x="4269608" y="181959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through</a:t>
            </a:r>
            <a:endParaRPr lang="en-GB" sz="2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59B473-CEAB-4726-BF98-6A3B72CDF5E7}"/>
              </a:ext>
            </a:extLst>
          </p:cNvPr>
          <p:cNvSpPr txBox="1"/>
          <p:nvPr/>
        </p:nvSpPr>
        <p:spPr>
          <a:xfrm>
            <a:off x="5481270" y="1819592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Houston</a:t>
            </a:r>
            <a:endParaRPr lang="en-GB" sz="2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96FB80-655E-4CE9-AC0C-FD9EBE9E5FF5}"/>
              </a:ext>
            </a:extLst>
          </p:cNvPr>
          <p:cNvSpPr/>
          <p:nvPr/>
        </p:nvSpPr>
        <p:spPr bwMode="auto">
          <a:xfrm>
            <a:off x="5601688" y="5942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FB3A4B-6BD3-414E-936E-7EC6C5FA1433}"/>
              </a:ext>
            </a:extLst>
          </p:cNvPr>
          <p:cNvSpPr/>
          <p:nvPr/>
        </p:nvSpPr>
        <p:spPr bwMode="auto">
          <a:xfrm>
            <a:off x="3153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2C5447-4314-4A72-8A7C-6110BAF72DE4}"/>
              </a:ext>
            </a:extLst>
          </p:cNvPr>
          <p:cNvSpPr/>
          <p:nvPr/>
        </p:nvSpPr>
        <p:spPr bwMode="auto">
          <a:xfrm>
            <a:off x="4377688" y="4716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654B86-08F2-4F40-975E-6D27ED11A93E}"/>
              </a:ext>
            </a:extLst>
          </p:cNvPr>
          <p:cNvSpPr/>
          <p:nvPr/>
        </p:nvSpPr>
        <p:spPr bwMode="auto">
          <a:xfrm>
            <a:off x="5601688" y="3493091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8E1C20-65B1-490F-A7AA-1CF6FDEABED8}"/>
              </a:ext>
            </a:extLst>
          </p:cNvPr>
          <p:cNvSpPr/>
          <p:nvPr/>
        </p:nvSpPr>
        <p:spPr bwMode="auto">
          <a:xfrm>
            <a:off x="5601688" y="4717227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7C1029D-03E0-4EA5-92DE-AFFE48094289}"/>
              </a:ext>
            </a:extLst>
          </p:cNvPr>
          <p:cNvSpPr/>
          <p:nvPr/>
        </p:nvSpPr>
        <p:spPr bwMode="auto">
          <a:xfrm>
            <a:off x="5601688" y="716617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4A3369-172A-4F96-B6B0-AEDACABB023E}"/>
              </a:ext>
            </a:extLst>
          </p:cNvPr>
          <p:cNvSpPr/>
          <p:nvPr/>
        </p:nvSpPr>
        <p:spPr bwMode="auto">
          <a:xfrm>
            <a:off x="705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5F0C21-87BB-4E80-971C-178725F86762}"/>
              </a:ext>
            </a:extLst>
          </p:cNvPr>
          <p:cNvSpPr/>
          <p:nvPr/>
        </p:nvSpPr>
        <p:spPr bwMode="auto">
          <a:xfrm>
            <a:off x="1929688" y="2272302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4F5F5E-F452-4ABB-B1B7-294426584CCA}"/>
              </a:ext>
            </a:extLst>
          </p:cNvPr>
          <p:cNvSpPr/>
          <p:nvPr/>
        </p:nvSpPr>
        <p:spPr bwMode="auto">
          <a:xfrm>
            <a:off x="3153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0DC7FE9-4404-4D26-826C-04D8AFEA962B}"/>
              </a:ext>
            </a:extLst>
          </p:cNvPr>
          <p:cNvSpPr/>
          <p:nvPr/>
        </p:nvSpPr>
        <p:spPr bwMode="auto">
          <a:xfrm>
            <a:off x="5601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7210292-6076-4D55-B8BD-F672791828B8}"/>
              </a:ext>
            </a:extLst>
          </p:cNvPr>
          <p:cNvSpPr/>
          <p:nvPr/>
        </p:nvSpPr>
        <p:spPr bwMode="auto">
          <a:xfrm>
            <a:off x="1929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2DB4636-E08C-4F69-9A23-B7F3D030EE28}"/>
              </a:ext>
            </a:extLst>
          </p:cNvPr>
          <p:cNvSpPr/>
          <p:nvPr/>
        </p:nvSpPr>
        <p:spPr bwMode="auto">
          <a:xfrm>
            <a:off x="3153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45BDEE-B01B-40E9-875C-0B9B906BC27F}"/>
              </a:ext>
            </a:extLst>
          </p:cNvPr>
          <p:cNvSpPr/>
          <p:nvPr/>
        </p:nvSpPr>
        <p:spPr bwMode="auto">
          <a:xfrm>
            <a:off x="4377688" y="3492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6553DB7-EE75-45DB-B7AD-3635C38A4DF4}"/>
              </a:ext>
            </a:extLst>
          </p:cNvPr>
          <p:cNvSpPr/>
          <p:nvPr/>
        </p:nvSpPr>
        <p:spPr bwMode="auto">
          <a:xfrm>
            <a:off x="4377688" y="2268144"/>
            <a:ext cx="1224000" cy="12240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B89B383-245B-40D0-BBD5-C3D32D663A87}"/>
              </a:ext>
            </a:extLst>
          </p:cNvPr>
          <p:cNvSpPr txBox="1"/>
          <p:nvPr/>
        </p:nvSpPr>
        <p:spPr>
          <a:xfrm>
            <a:off x="669752" y="31094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[0,1]</a:t>
            </a:r>
            <a:endParaRPr lang="en-GB" sz="2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A7DFC6B-0F8D-42E0-B080-019877595D05}"/>
              </a:ext>
            </a:extLst>
          </p:cNvPr>
          <p:cNvSpPr txBox="1"/>
          <p:nvPr/>
        </p:nvSpPr>
        <p:spPr>
          <a:xfrm>
            <a:off x="1893752" y="3109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[0,2]</a:t>
            </a:r>
            <a:endParaRPr lang="en-GB" sz="2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EFED7A-21DE-4985-ADAE-5747895CA43B}"/>
              </a:ext>
            </a:extLst>
          </p:cNvPr>
          <p:cNvSpPr txBox="1"/>
          <p:nvPr/>
        </p:nvSpPr>
        <p:spPr>
          <a:xfrm>
            <a:off x="1916738" y="43224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[1,2]</a:t>
            </a:r>
            <a:endParaRPr lang="en-GB" sz="2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A1EE18A-2605-4A7E-875F-A76A118148D8}"/>
              </a:ext>
            </a:extLst>
          </p:cNvPr>
          <p:cNvSpPr txBox="1"/>
          <p:nvPr/>
        </p:nvSpPr>
        <p:spPr>
          <a:xfrm>
            <a:off x="3115870" y="308995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[0,3]</a:t>
            </a:r>
            <a:endParaRPr lang="en-GB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0A60D6E-1D6B-4957-916B-9318B0CDECAD}"/>
              </a:ext>
            </a:extLst>
          </p:cNvPr>
          <p:cNvSpPr txBox="1"/>
          <p:nvPr/>
        </p:nvSpPr>
        <p:spPr>
          <a:xfrm>
            <a:off x="3134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[1,3]</a:t>
            </a:r>
            <a:endParaRPr lang="en-GB" sz="2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F44D685-1E63-4449-A053-FA923227936E}"/>
              </a:ext>
            </a:extLst>
          </p:cNvPr>
          <p:cNvSpPr txBox="1"/>
          <p:nvPr/>
        </p:nvSpPr>
        <p:spPr>
          <a:xfrm>
            <a:off x="3153688" y="554159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[2,3]</a:t>
            </a:r>
            <a:endParaRPr lang="en-GB" sz="20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1C25986-4BFB-472E-9200-98FEF4660306}"/>
              </a:ext>
            </a:extLst>
          </p:cNvPr>
          <p:cNvSpPr txBox="1"/>
          <p:nvPr/>
        </p:nvSpPr>
        <p:spPr>
          <a:xfrm>
            <a:off x="4341786" y="310420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[0,4]</a:t>
            </a:r>
            <a:endParaRPr lang="en-GB" sz="20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59314C7-625A-4CB2-A3ED-4B319918DAFB}"/>
              </a:ext>
            </a:extLst>
          </p:cNvPr>
          <p:cNvSpPr txBox="1"/>
          <p:nvPr/>
        </p:nvSpPr>
        <p:spPr>
          <a:xfrm>
            <a:off x="5566003" y="30975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[0,5]</a:t>
            </a:r>
            <a:endParaRPr lang="en-GB" sz="2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88D719D-358C-4A89-B364-90623C5AF60B}"/>
              </a:ext>
            </a:extLst>
          </p:cNvPr>
          <p:cNvSpPr txBox="1"/>
          <p:nvPr/>
        </p:nvSpPr>
        <p:spPr>
          <a:xfrm>
            <a:off x="4358779" y="4324486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[1,4]</a:t>
            </a:r>
            <a:endParaRPr lang="en-GB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16A5F5F-D37E-45D0-988C-6E38B4F6C8C9}"/>
              </a:ext>
            </a:extLst>
          </p:cNvPr>
          <p:cNvSpPr txBox="1"/>
          <p:nvPr/>
        </p:nvSpPr>
        <p:spPr>
          <a:xfrm>
            <a:off x="5599504" y="430857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[1,5]</a:t>
            </a:r>
            <a:endParaRPr lang="en-GB" sz="2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CE3C8F1-4211-475C-ADB2-910F7B6FE7C0}"/>
              </a:ext>
            </a:extLst>
          </p:cNvPr>
          <p:cNvSpPr txBox="1"/>
          <p:nvPr/>
        </p:nvSpPr>
        <p:spPr>
          <a:xfrm>
            <a:off x="4360615" y="55569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[2,4]</a:t>
            </a:r>
            <a:endParaRPr lang="en-GB" sz="2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163B17-4212-4B81-991A-7D2E90148C0D}"/>
              </a:ext>
            </a:extLst>
          </p:cNvPr>
          <p:cNvSpPr txBox="1"/>
          <p:nvPr/>
        </p:nvSpPr>
        <p:spPr>
          <a:xfrm>
            <a:off x="5580817" y="551961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[2,5]</a:t>
            </a:r>
            <a:endParaRPr lang="en-GB" sz="2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70E7ED1-4515-4FEF-827D-78B0F9B6E965}"/>
              </a:ext>
            </a:extLst>
          </p:cNvPr>
          <p:cNvSpPr txBox="1"/>
          <p:nvPr/>
        </p:nvSpPr>
        <p:spPr>
          <a:xfrm>
            <a:off x="4358779" y="675853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[3,4]</a:t>
            </a:r>
            <a:endParaRPr lang="en-GB" sz="2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5BDA918-75D7-45E3-B6B6-9DE9D02F5270}"/>
              </a:ext>
            </a:extLst>
          </p:cNvPr>
          <p:cNvSpPr txBox="1"/>
          <p:nvPr/>
        </p:nvSpPr>
        <p:spPr>
          <a:xfrm>
            <a:off x="5580816" y="6781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[3,5]</a:t>
            </a:r>
            <a:endParaRPr lang="en-GB" sz="2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0201195-6230-4C2B-8533-D2975293950E}"/>
              </a:ext>
            </a:extLst>
          </p:cNvPr>
          <p:cNvSpPr txBox="1"/>
          <p:nvPr/>
        </p:nvSpPr>
        <p:spPr>
          <a:xfrm>
            <a:off x="5605017" y="800508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[4,5]</a:t>
            </a:r>
            <a:endParaRPr lang="en-GB" sz="2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3F6E1D8-E643-488A-B989-A3D82997F2D3}"/>
              </a:ext>
            </a:extLst>
          </p:cNvPr>
          <p:cNvSpPr txBox="1"/>
          <p:nvPr/>
        </p:nvSpPr>
        <p:spPr>
          <a:xfrm>
            <a:off x="705687" y="2280323"/>
            <a:ext cx="127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r>
              <a:rPr lang="de-DE" sz="1800" dirty="0">
                <a:solidFill>
                  <a:srgbClr val="FFFF00"/>
                </a:solidFill>
              </a:rPr>
              <a:t>, Verb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966BC67-1134-46B0-8611-C3E21714E08F}"/>
              </a:ext>
            </a:extLst>
          </p:cNvPr>
          <p:cNvSpPr txBox="1"/>
          <p:nvPr/>
        </p:nvSpPr>
        <p:spPr>
          <a:xfrm>
            <a:off x="1935590" y="351215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Det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3AC1813-5568-44A1-91CD-A92BCE1D3F50}"/>
              </a:ext>
            </a:extLst>
          </p:cNvPr>
          <p:cNvSpPr txBox="1"/>
          <p:nvPr/>
        </p:nvSpPr>
        <p:spPr>
          <a:xfrm>
            <a:off x="3134779" y="474241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1E2382-AEF9-44B7-ACC6-8526CCBC2D93}"/>
              </a:ext>
            </a:extLst>
          </p:cNvPr>
          <p:cNvSpPr txBox="1"/>
          <p:nvPr/>
        </p:nvSpPr>
        <p:spPr>
          <a:xfrm>
            <a:off x="4350552" y="592192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solidFill>
                  <a:srgbClr val="FFFF00"/>
                </a:solidFill>
              </a:rPr>
              <a:t>Prep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F26CB64-9913-4C67-8058-F41A4640C090}"/>
              </a:ext>
            </a:extLst>
          </p:cNvPr>
          <p:cNvSpPr txBox="1"/>
          <p:nvPr/>
        </p:nvSpPr>
        <p:spPr>
          <a:xfrm>
            <a:off x="5590422" y="7170981"/>
            <a:ext cx="8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FFFF00"/>
                </a:solidFill>
              </a:rPr>
              <a:t>Proper-</a:t>
            </a:r>
            <a:r>
              <a:rPr lang="de-DE" sz="1800" dirty="0" err="1">
                <a:solidFill>
                  <a:srgbClr val="FFFF00"/>
                </a:solidFill>
              </a:rPr>
              <a:t>Noun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FC7132-3B7F-45B2-99E5-C021C6F416B4}"/>
              </a:ext>
            </a:extLst>
          </p:cNvPr>
          <p:cNvSpPr txBox="1"/>
          <p:nvPr/>
        </p:nvSpPr>
        <p:spPr>
          <a:xfrm>
            <a:off x="711127" y="2556383"/>
            <a:ext cx="114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S, VP, 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58EE86A-D94F-49A4-82A0-C6D7503F1701}"/>
              </a:ext>
            </a:extLst>
          </p:cNvPr>
          <p:cNvSpPr txBox="1"/>
          <p:nvPr/>
        </p:nvSpPr>
        <p:spPr>
          <a:xfrm>
            <a:off x="3143222" y="5032780"/>
            <a:ext cx="1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C557C19-6D32-4CDC-9D12-88AE44201A33}"/>
              </a:ext>
            </a:extLst>
          </p:cNvPr>
          <p:cNvSpPr txBox="1"/>
          <p:nvPr/>
        </p:nvSpPr>
        <p:spPr>
          <a:xfrm>
            <a:off x="5599504" y="77012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D023C6A-9E1E-4DE5-B9F6-008F43B1FB6A}"/>
              </a:ext>
            </a:extLst>
          </p:cNvPr>
          <p:cNvSpPr txBox="1"/>
          <p:nvPr/>
        </p:nvSpPr>
        <p:spPr>
          <a:xfrm>
            <a:off x="5593461" y="5924977"/>
            <a:ext cx="583733" cy="3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PP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329ACEC2-D086-4923-AC98-BC4E958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18" y="1488306"/>
            <a:ext cx="4945005" cy="732241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BF1DD7DB-B36D-4C89-8294-9C0834AE17F6}"/>
              </a:ext>
            </a:extLst>
          </p:cNvPr>
          <p:cNvSpPr/>
          <p:nvPr/>
        </p:nvSpPr>
        <p:spPr bwMode="auto">
          <a:xfrm>
            <a:off x="7329895" y="8390174"/>
            <a:ext cx="2988929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A575646-8C34-4CCA-9074-DCCD22759A81}"/>
              </a:ext>
            </a:extLst>
          </p:cNvPr>
          <p:cNvSpPr txBox="1"/>
          <p:nvPr/>
        </p:nvSpPr>
        <p:spPr>
          <a:xfrm>
            <a:off x="3143222" y="348249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D6243A7A-B9DC-495B-A9A5-7DDBCA0901F3}"/>
              </a:ext>
            </a:extLst>
          </p:cNvPr>
          <p:cNvSpPr/>
          <p:nvPr/>
        </p:nvSpPr>
        <p:spPr bwMode="auto">
          <a:xfrm>
            <a:off x="7327573" y="4936233"/>
            <a:ext cx="272113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F83768A-2CDB-49B1-8485-249A1FC24ED0}"/>
              </a:ext>
            </a:extLst>
          </p:cNvPr>
          <p:cNvSpPr txBox="1"/>
          <p:nvPr/>
        </p:nvSpPr>
        <p:spPr>
          <a:xfrm>
            <a:off x="3164154" y="222911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695B52D6-A700-45C3-A114-B7F456FAA9B5}"/>
              </a:ext>
            </a:extLst>
          </p:cNvPr>
          <p:cNvSpPr txBox="1"/>
          <p:nvPr/>
        </p:nvSpPr>
        <p:spPr>
          <a:xfrm>
            <a:off x="3150012" y="2472320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FA3E929-05EC-469F-9CB8-7A3EA684D183}"/>
              </a:ext>
            </a:extLst>
          </p:cNvPr>
          <p:cNvSpPr txBox="1"/>
          <p:nvPr/>
        </p:nvSpPr>
        <p:spPr>
          <a:xfrm>
            <a:off x="3150012" y="270845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EEB86177-1EB9-4339-963C-1E17316F0CED}"/>
              </a:ext>
            </a:extLst>
          </p:cNvPr>
          <p:cNvSpPr/>
          <p:nvPr/>
        </p:nvSpPr>
        <p:spPr bwMode="auto">
          <a:xfrm>
            <a:off x="7329895" y="2835110"/>
            <a:ext cx="1957224" cy="3719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2C9ACF11-9FF3-49C2-9A3A-AE9E1E17F9F9}"/>
              </a:ext>
            </a:extLst>
          </p:cNvPr>
          <p:cNvSpPr/>
          <p:nvPr/>
        </p:nvSpPr>
        <p:spPr bwMode="auto">
          <a:xfrm>
            <a:off x="7327573" y="7348733"/>
            <a:ext cx="2073063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85D34E4-3C7C-49DE-9568-F12F7F9E4611}"/>
              </a:ext>
            </a:extLst>
          </p:cNvPr>
          <p:cNvSpPr/>
          <p:nvPr/>
        </p:nvSpPr>
        <p:spPr bwMode="auto">
          <a:xfrm>
            <a:off x="7328092" y="6654108"/>
            <a:ext cx="206789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5D48D0-909E-43C5-AC7A-CE4D85168E2A}"/>
              </a:ext>
            </a:extLst>
          </p:cNvPr>
          <p:cNvSpPr txBox="1"/>
          <p:nvPr/>
        </p:nvSpPr>
        <p:spPr>
          <a:xfrm>
            <a:off x="5637968" y="4725368"/>
            <a:ext cx="1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Nominal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1344F3D-B3F5-4A7C-B7EB-DC30473F18B3}"/>
              </a:ext>
            </a:extLst>
          </p:cNvPr>
          <p:cNvSpPr txBox="1"/>
          <p:nvPr/>
        </p:nvSpPr>
        <p:spPr>
          <a:xfrm>
            <a:off x="5634840" y="3480807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8BDFF20-7190-47EE-B770-D5E9FB1D9E0D}"/>
              </a:ext>
            </a:extLst>
          </p:cNvPr>
          <p:cNvSpPr txBox="1"/>
          <p:nvPr/>
        </p:nvSpPr>
        <p:spPr>
          <a:xfrm>
            <a:off x="5618996" y="2222804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1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1C8C01E2-31E9-4FFC-8DE0-F76CB7F56973}"/>
              </a:ext>
            </a:extLst>
          </p:cNvPr>
          <p:cNvSpPr txBox="1"/>
          <p:nvPr/>
        </p:nvSpPr>
        <p:spPr>
          <a:xfrm>
            <a:off x="5607200" y="2453735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B2056564-4687-49AB-BADB-2A0DB093C919}"/>
              </a:ext>
            </a:extLst>
          </p:cNvPr>
          <p:cNvSpPr txBox="1"/>
          <p:nvPr/>
        </p:nvSpPr>
        <p:spPr>
          <a:xfrm>
            <a:off x="5598012" y="2705531"/>
            <a:ext cx="47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X2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CBEAF42-BCC4-4B45-AE55-CD1D9754AA39}"/>
              </a:ext>
            </a:extLst>
          </p:cNvPr>
          <p:cNvSpPr/>
          <p:nvPr/>
        </p:nvSpPr>
        <p:spPr bwMode="auto">
          <a:xfrm>
            <a:off x="7329894" y="5977674"/>
            <a:ext cx="3276961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E8EB5956-1F05-4225-994C-091F1F9207EA}"/>
              </a:ext>
            </a:extLst>
          </p:cNvPr>
          <p:cNvSpPr/>
          <p:nvPr/>
        </p:nvSpPr>
        <p:spPr bwMode="auto">
          <a:xfrm>
            <a:off x="7329894" y="3861905"/>
            <a:ext cx="1692786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9E88FA3-D706-4E3F-B160-69E43046EEA9}"/>
              </a:ext>
            </a:extLst>
          </p:cNvPr>
          <p:cNvSpPr/>
          <p:nvPr/>
        </p:nvSpPr>
        <p:spPr bwMode="auto">
          <a:xfrm>
            <a:off x="7327573" y="3233530"/>
            <a:ext cx="1957224" cy="3699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42DE01E0-F64D-406A-BCF7-D41C11B08D3E}"/>
              </a:ext>
            </a:extLst>
          </p:cNvPr>
          <p:cNvCxnSpPr>
            <a:cxnSpLocks/>
            <a:stCxn id="51" idx="1"/>
          </p:cNvCxnSpPr>
          <p:nvPr/>
        </p:nvCxnSpPr>
        <p:spPr bwMode="auto">
          <a:xfrm rot="10800000" flipH="1">
            <a:off x="5599504" y="6210260"/>
            <a:ext cx="154550" cy="1675677"/>
          </a:xfrm>
          <a:prstGeom prst="curvedConnector4">
            <a:avLst>
              <a:gd name="adj1" fmla="val -147913"/>
              <a:gd name="adj2" fmla="val 5551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CDEBDD9-CDEA-45FC-A118-EE80F2E4528B}"/>
              </a:ext>
            </a:extLst>
          </p:cNvPr>
          <p:cNvCxnSpPr>
            <a:cxnSpLocks/>
          </p:cNvCxnSpPr>
          <p:nvPr/>
        </p:nvCxnSpPr>
        <p:spPr bwMode="auto">
          <a:xfrm>
            <a:off x="5046945" y="6106593"/>
            <a:ext cx="587895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Verbinder: gekrümmt 145">
            <a:extLst>
              <a:ext uri="{FF2B5EF4-FFF2-40B4-BE49-F238E27FC236}">
                <a16:creationId xmlns:a16="http://schemas.microsoft.com/office/drawing/2014/main" id="{4A853061-D968-4BFC-8E74-D6D09E181AC5}"/>
              </a:ext>
            </a:extLst>
          </p:cNvPr>
          <p:cNvCxnSpPr>
            <a:stCxn id="50" idx="1"/>
            <a:endCxn id="105" idx="2"/>
          </p:cNvCxnSpPr>
          <p:nvPr/>
        </p:nvCxnSpPr>
        <p:spPr bwMode="auto">
          <a:xfrm rot="10800000" flipH="1">
            <a:off x="3143222" y="3851826"/>
            <a:ext cx="237108" cy="1365620"/>
          </a:xfrm>
          <a:prstGeom prst="curvedConnector4">
            <a:avLst>
              <a:gd name="adj1" fmla="val -96412"/>
              <a:gd name="adj2" fmla="val 5676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229E15B-8290-43C0-9DFB-EE59D4D6132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2559319" y="3667160"/>
            <a:ext cx="583903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18B7118-B6A1-40A4-B0B4-4947E828EF67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1165259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Verbinder: gekrümmt 152">
            <a:extLst>
              <a:ext uri="{FF2B5EF4-FFF2-40B4-BE49-F238E27FC236}">
                <a16:creationId xmlns:a16="http://schemas.microsoft.com/office/drawing/2014/main" id="{A8EBDBA5-05AA-44C2-816F-163042EA2B0E}"/>
              </a:ext>
            </a:extLst>
          </p:cNvPr>
          <p:cNvCxnSpPr>
            <a:cxnSpLocks/>
            <a:stCxn id="105" idx="0"/>
            <a:endCxn id="108" idx="1"/>
          </p:cNvCxnSpPr>
          <p:nvPr/>
        </p:nvCxnSpPr>
        <p:spPr bwMode="auto">
          <a:xfrm rot="16200000" flipV="1">
            <a:off x="2852417" y="2954581"/>
            <a:ext cx="825508" cy="230318"/>
          </a:xfrm>
          <a:prstGeom prst="curvedConnector4">
            <a:avLst>
              <a:gd name="adj1" fmla="val 38815"/>
              <a:gd name="adj2" fmla="val 202202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Verbinder: gekrümmt 159">
            <a:extLst>
              <a:ext uri="{FF2B5EF4-FFF2-40B4-BE49-F238E27FC236}">
                <a16:creationId xmlns:a16="http://schemas.microsoft.com/office/drawing/2014/main" id="{8AA6ED6E-8BF2-4F3C-8BFD-913D4512F029}"/>
              </a:ext>
            </a:extLst>
          </p:cNvPr>
          <p:cNvCxnSpPr>
            <a:cxnSpLocks/>
            <a:stCxn id="114" idx="0"/>
            <a:endCxn id="116" idx="1"/>
          </p:cNvCxnSpPr>
          <p:nvPr/>
        </p:nvCxnSpPr>
        <p:spPr bwMode="auto">
          <a:xfrm rot="16200000" flipV="1">
            <a:off x="5318371" y="2927230"/>
            <a:ext cx="842406" cy="264748"/>
          </a:xfrm>
          <a:prstGeom prst="curvedConnector4">
            <a:avLst>
              <a:gd name="adj1" fmla="val 39039"/>
              <a:gd name="adj2" fmla="val 186346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16067842-B41D-447D-A7DA-D55DD289AFEF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>
            <a:off x="1977962" y="2464989"/>
            <a:ext cx="3602854" cy="12714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D8ACAAC4-7BBF-429E-A125-196B7563882F}"/>
              </a:ext>
            </a:extLst>
          </p:cNvPr>
          <p:cNvCxnSpPr>
            <a:cxnSpLocks/>
            <a:endCxn id="113" idx="2"/>
          </p:cNvCxnSpPr>
          <p:nvPr/>
        </p:nvCxnSpPr>
        <p:spPr bwMode="auto">
          <a:xfrm rot="5400000" flipH="1" flipV="1">
            <a:off x="5541022" y="5322964"/>
            <a:ext cx="862273" cy="405747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7C55E1F-412C-4041-865D-39CE969E2438}"/>
              </a:ext>
            </a:extLst>
          </p:cNvPr>
          <p:cNvCxnSpPr>
            <a:cxnSpLocks/>
            <a:endCxn id="113" idx="1"/>
          </p:cNvCxnSpPr>
          <p:nvPr/>
        </p:nvCxnSpPr>
        <p:spPr bwMode="auto">
          <a:xfrm flipV="1">
            <a:off x="4103667" y="4910034"/>
            <a:ext cx="1534301" cy="30741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0127623-34EA-4E90-B0D0-AE6A5C05B377}"/>
              </a:ext>
            </a:extLst>
          </p:cNvPr>
          <p:cNvCxnSpPr>
            <a:cxnSpLocks/>
            <a:endCxn id="114" idx="1"/>
          </p:cNvCxnSpPr>
          <p:nvPr/>
        </p:nvCxnSpPr>
        <p:spPr bwMode="auto">
          <a:xfrm flipV="1">
            <a:off x="2559319" y="3665473"/>
            <a:ext cx="3075521" cy="168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1A75A8D2-D52E-42D9-BEC0-94B31F85047F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 bwMode="auto">
          <a:xfrm flipH="1" flipV="1">
            <a:off x="5871948" y="3850139"/>
            <a:ext cx="303084" cy="87522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52DE8C82-F2DC-4440-94EE-88840605D7B0}"/>
              </a:ext>
            </a:extLst>
          </p:cNvPr>
          <p:cNvSpPr txBox="1"/>
          <p:nvPr/>
        </p:nvSpPr>
        <p:spPr>
          <a:xfrm>
            <a:off x="5981915" y="22253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2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F2366D56-3A31-4F1F-97B9-B9CD264087D4}"/>
              </a:ext>
            </a:extLst>
          </p:cNvPr>
          <p:cNvSpPr txBox="1"/>
          <p:nvPr/>
        </p:nvSpPr>
        <p:spPr>
          <a:xfrm>
            <a:off x="6362149" y="2224420"/>
            <a:ext cx="4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S</a:t>
            </a:r>
            <a:r>
              <a:rPr lang="de-DE" sz="1600" dirty="0">
                <a:solidFill>
                  <a:schemeClr val="bg1"/>
                </a:solidFill>
              </a:rPr>
              <a:t>3</a:t>
            </a:r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1700EA5A-1C81-4455-969F-45F0625E5FEE}"/>
              </a:ext>
            </a:extLst>
          </p:cNvPr>
          <p:cNvCxnSpPr>
            <a:cxnSpLocks/>
            <a:stCxn id="108" idx="3"/>
            <a:endCxn id="64" idx="1"/>
          </p:cNvCxnSpPr>
          <p:nvPr/>
        </p:nvCxnSpPr>
        <p:spPr bwMode="auto">
          <a:xfrm flipV="1">
            <a:off x="3624228" y="2409994"/>
            <a:ext cx="2357687" cy="24699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5622775C-D695-4488-9D32-345F304F4164}"/>
              </a:ext>
            </a:extLst>
          </p:cNvPr>
          <p:cNvCxnSpPr>
            <a:cxnSpLocks/>
            <a:endCxn id="96" idx="1"/>
          </p:cNvCxnSpPr>
          <p:nvPr/>
        </p:nvCxnSpPr>
        <p:spPr bwMode="auto">
          <a:xfrm flipV="1">
            <a:off x="3659242" y="2409086"/>
            <a:ext cx="2702907" cy="43184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B4262A-6BDF-48BD-8988-0EC174C4060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42186" y="2593973"/>
            <a:ext cx="312611" cy="3330317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0D3FF412-F3A6-4FBC-9054-16A453F37E4F}"/>
              </a:ext>
            </a:extLst>
          </p:cNvPr>
          <p:cNvCxnSpPr>
            <a:cxnSpLocks/>
            <a:stCxn id="100" idx="0"/>
            <a:endCxn id="96" idx="2"/>
          </p:cNvCxnSpPr>
          <p:nvPr/>
        </p:nvCxnSpPr>
        <p:spPr bwMode="auto">
          <a:xfrm flipV="1">
            <a:off x="5885328" y="2593752"/>
            <a:ext cx="692846" cy="333122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4855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6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9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7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18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250"/>
                            </p:stCondLst>
                            <p:childTnLst>
                              <p:par>
                                <p:cTn id="21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0" grpId="0"/>
      <p:bldP spid="104" grpId="0" animBg="1"/>
      <p:bldP spid="104" grpId="1" animBg="1"/>
      <p:bldP spid="105" grpId="0"/>
      <p:bldP spid="106" grpId="0" animBg="1"/>
      <p:bldP spid="106" grpId="1" animBg="1"/>
      <p:bldP spid="106" grpId="2" animBg="1"/>
      <p:bldP spid="106" grpId="3" animBg="1"/>
      <p:bldP spid="107" grpId="0"/>
      <p:bldP spid="108" grpId="0"/>
      <p:bldP spid="109" grpId="0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/>
      <p:bldP spid="114" grpId="0"/>
      <p:bldP spid="115" grpId="0"/>
      <p:bldP spid="116" grpId="0"/>
      <p:bldP spid="117" grpId="0"/>
      <p:bldP spid="118" grpId="0" animBg="1"/>
      <p:bldP spid="118" grpId="1" animBg="1"/>
      <p:bldP spid="119" grpId="0" animBg="1"/>
      <p:bldP spid="119" grpId="1" animBg="1"/>
      <p:bldP spid="120" grpId="0" animBg="1"/>
      <p:bldP spid="64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3DF2B-004D-462B-B718-84299300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CKY-Algorithmus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8524D2-6E78-4224-A8E6-5A3909DC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92" y="1390181"/>
            <a:ext cx="12106770" cy="504056"/>
          </a:xfrm>
        </p:spPr>
        <p:txBody>
          <a:bodyPr/>
          <a:lstStyle/>
          <a:p>
            <a:r>
              <a:rPr lang="de-DE" dirty="0"/>
              <a:t>Lösungsbäume: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EADDF-6FFF-476B-91C8-D83F56CE0817}"/>
              </a:ext>
            </a:extLst>
          </p:cNvPr>
          <p:cNvSpPr txBox="1"/>
          <p:nvPr/>
        </p:nvSpPr>
        <p:spPr>
          <a:xfrm>
            <a:off x="1378516" y="32685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S1</a:t>
            </a:r>
            <a:endParaRPr lang="en-GB" sz="1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E4F195-2D39-4C87-B00B-5BA85878F784}"/>
              </a:ext>
            </a:extLst>
          </p:cNvPr>
          <p:cNvSpPr txBox="1"/>
          <p:nvPr/>
        </p:nvSpPr>
        <p:spPr>
          <a:xfrm>
            <a:off x="659130" y="3859265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B73FCC-7017-4909-BC87-554B6053FAB4}"/>
              </a:ext>
            </a:extLst>
          </p:cNvPr>
          <p:cNvSpPr txBox="1"/>
          <p:nvPr/>
        </p:nvSpPr>
        <p:spPr>
          <a:xfrm>
            <a:off x="1967136" y="38577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BF178-8848-4C41-9A6F-FB272FE891A4}"/>
              </a:ext>
            </a:extLst>
          </p:cNvPr>
          <p:cNvSpPr txBox="1"/>
          <p:nvPr/>
        </p:nvSpPr>
        <p:spPr>
          <a:xfrm>
            <a:off x="1582258" y="4507468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98342B-76A8-435E-91A0-4237135D6E93}"/>
              </a:ext>
            </a:extLst>
          </p:cNvPr>
          <p:cNvSpPr txBox="1"/>
          <p:nvPr/>
        </p:nvSpPr>
        <p:spPr>
          <a:xfrm>
            <a:off x="2419504" y="450746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7626EB-C13C-48B2-858C-6491B229DDD8}"/>
              </a:ext>
            </a:extLst>
          </p:cNvPr>
          <p:cNvSpPr txBox="1"/>
          <p:nvPr/>
        </p:nvSpPr>
        <p:spPr>
          <a:xfrm>
            <a:off x="2422794" y="515722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16B6CF-388C-42FB-9965-ABBC693A3F8E}"/>
              </a:ext>
            </a:extLst>
          </p:cNvPr>
          <p:cNvSpPr txBox="1"/>
          <p:nvPr/>
        </p:nvSpPr>
        <p:spPr>
          <a:xfrm>
            <a:off x="648000" y="450746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26F548-02B0-4119-B82C-4D1532F69E6C}"/>
              </a:ext>
            </a:extLst>
          </p:cNvPr>
          <p:cNvSpPr txBox="1"/>
          <p:nvPr/>
        </p:nvSpPr>
        <p:spPr>
          <a:xfrm>
            <a:off x="1601878" y="51572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D11B4-BA40-4D85-8EED-E0D499A61AB2}"/>
              </a:ext>
            </a:extLst>
          </p:cNvPr>
          <p:cNvSpPr txBox="1"/>
          <p:nvPr/>
        </p:nvSpPr>
        <p:spPr>
          <a:xfrm>
            <a:off x="2583111" y="580697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B8B05A-90DE-458A-9AF5-CD2CFE2393CC}"/>
              </a:ext>
            </a:extLst>
          </p:cNvPr>
          <p:cNvSpPr txBox="1"/>
          <p:nvPr/>
        </p:nvSpPr>
        <p:spPr>
          <a:xfrm>
            <a:off x="3723008" y="515722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5B42B7-33F9-4164-8579-633294D6130D}"/>
              </a:ext>
            </a:extLst>
          </p:cNvPr>
          <p:cNvSpPr txBox="1"/>
          <p:nvPr/>
        </p:nvSpPr>
        <p:spPr>
          <a:xfrm>
            <a:off x="3632448" y="5806972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B4AAEF-9999-4FA3-A2CB-4C5D8A2DE124}"/>
              </a:ext>
            </a:extLst>
          </p:cNvPr>
          <p:cNvSpPr txBox="1"/>
          <p:nvPr/>
        </p:nvSpPr>
        <p:spPr>
          <a:xfrm>
            <a:off x="4616586" y="58069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9879CD-A22B-4D97-B0F3-A0C0367AFB63}"/>
              </a:ext>
            </a:extLst>
          </p:cNvPr>
          <p:cNvSpPr txBox="1"/>
          <p:nvPr/>
        </p:nvSpPr>
        <p:spPr>
          <a:xfrm>
            <a:off x="3474104" y="6584728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FDCF82B-A77C-48A7-B982-391D86501C95}"/>
              </a:ext>
            </a:extLst>
          </p:cNvPr>
          <p:cNvSpPr txBox="1"/>
          <p:nvPr/>
        </p:nvSpPr>
        <p:spPr>
          <a:xfrm>
            <a:off x="4355104" y="658472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F1A9E4A3-87ED-4E22-A37E-9536AA9AC15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1582258" y="3637886"/>
            <a:ext cx="611062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A749ADFB-9B90-4A75-B12F-348CC91DA2E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193320" y="4227048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4C1754A-5978-4E86-8028-10C57194027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>
            <a:off x="2908581" y="4876800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A8F4B409-0E7B-485F-9221-BCF5B573878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841496" y="4227048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14C4DA9-CE40-4412-8F7F-0236239DDC7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970145" y="4228597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588E5C76-7260-4D00-BC94-6E3038317EE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970145" y="3637886"/>
            <a:ext cx="61211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0E192743-2E0D-4496-A591-2A663BF9994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1841496" y="4876800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190EEE1F-22C1-437A-8FB7-762944389E5A}"/>
              </a:ext>
            </a:extLst>
          </p:cNvPr>
          <p:cNvCxnSpPr>
            <a:cxnSpLocks/>
          </p:cNvCxnSpPr>
          <p:nvPr/>
        </p:nvCxnSpPr>
        <p:spPr bwMode="auto">
          <a:xfrm>
            <a:off x="2916439" y="5526552"/>
            <a:ext cx="329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25AC3094-A316-4DFC-AF8F-381E3EB0682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 bwMode="auto">
          <a:xfrm>
            <a:off x="2908581" y="4876800"/>
            <a:ext cx="1025382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106F1966-26FE-4626-A5BC-18C6F1B63D6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933963" y="5526552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1EDED61E-081D-46D0-917B-89D35033B55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3933963" y="5526552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F8DEE400-C9B6-4277-A93C-BA7EDA7658F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 bwMode="auto">
          <a:xfrm>
            <a:off x="3941283" y="6176304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E1E97854-AB31-4B50-BB7C-8EF06A5DCB5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 bwMode="auto">
          <a:xfrm>
            <a:off x="4842770" y="6176304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feld 127">
            <a:extLst>
              <a:ext uri="{FF2B5EF4-FFF2-40B4-BE49-F238E27FC236}">
                <a16:creationId xmlns:a16="http://schemas.microsoft.com/office/drawing/2014/main" id="{77529B15-F39B-406B-9252-7847CE13E536}"/>
              </a:ext>
            </a:extLst>
          </p:cNvPr>
          <p:cNvSpPr txBox="1"/>
          <p:nvPr/>
        </p:nvSpPr>
        <p:spPr>
          <a:xfrm>
            <a:off x="8104475" y="164578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S2</a:t>
            </a:r>
            <a:endParaRPr lang="en-GB" sz="1800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62B0FA5C-A041-48C6-AFB2-A36943FB70FA}"/>
              </a:ext>
            </a:extLst>
          </p:cNvPr>
          <p:cNvSpPr txBox="1"/>
          <p:nvPr/>
        </p:nvSpPr>
        <p:spPr>
          <a:xfrm>
            <a:off x="7385089" y="22364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VP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83948A-2623-4ABB-8C81-CC1989FB376D}"/>
              </a:ext>
            </a:extLst>
          </p:cNvPr>
          <p:cNvSpPr txBox="1"/>
          <p:nvPr/>
        </p:nvSpPr>
        <p:spPr>
          <a:xfrm>
            <a:off x="6707796" y="2885094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75CDA4A7-1295-4229-8938-368E3902652A}"/>
              </a:ext>
            </a:extLst>
          </p:cNvPr>
          <p:cNvSpPr txBox="1"/>
          <p:nvPr/>
        </p:nvSpPr>
        <p:spPr>
          <a:xfrm>
            <a:off x="10004719" y="223494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3F02E313-5B2A-4030-99D3-B57A0BC6CCDF}"/>
              </a:ext>
            </a:extLst>
          </p:cNvPr>
          <p:cNvSpPr txBox="1"/>
          <p:nvPr/>
        </p:nvSpPr>
        <p:spPr>
          <a:xfrm>
            <a:off x="9914159" y="2884698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C38CF39-6D2F-4604-B727-436EAB61F116}"/>
              </a:ext>
            </a:extLst>
          </p:cNvPr>
          <p:cNvSpPr txBox="1"/>
          <p:nvPr/>
        </p:nvSpPr>
        <p:spPr>
          <a:xfrm>
            <a:off x="10898297" y="28846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5AFF7747-3183-4846-B3EE-46596535A5C6}"/>
              </a:ext>
            </a:extLst>
          </p:cNvPr>
          <p:cNvSpPr txBox="1"/>
          <p:nvPr/>
        </p:nvSpPr>
        <p:spPr>
          <a:xfrm>
            <a:off x="9755815" y="3662454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52AF0B04-E614-4E22-AACF-7BF708606DE5}"/>
              </a:ext>
            </a:extLst>
          </p:cNvPr>
          <p:cNvSpPr txBox="1"/>
          <p:nvPr/>
        </p:nvSpPr>
        <p:spPr>
          <a:xfrm>
            <a:off x="10636815" y="366245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D3CF913F-F8B4-4D44-BDC6-1E864C409134}"/>
              </a:ext>
            </a:extLst>
          </p:cNvPr>
          <p:cNvCxnSpPr>
            <a:cxnSpLocks/>
            <a:stCxn id="128" idx="2"/>
            <a:endCxn id="137" idx="0"/>
          </p:cNvCxnSpPr>
          <p:nvPr/>
        </p:nvCxnSpPr>
        <p:spPr bwMode="auto">
          <a:xfrm>
            <a:off x="8308217" y="2015116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A810B0E1-B8AF-4E89-89B3-87A56BD7761A}"/>
              </a:ext>
            </a:extLst>
          </p:cNvPr>
          <p:cNvCxnSpPr>
            <a:cxnSpLocks/>
            <a:stCxn id="129" idx="2"/>
            <a:endCxn id="134" idx="0"/>
          </p:cNvCxnSpPr>
          <p:nvPr/>
        </p:nvCxnSpPr>
        <p:spPr bwMode="auto">
          <a:xfrm flipH="1">
            <a:off x="7018811" y="2605827"/>
            <a:ext cx="583645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DB8895A8-D20C-45CF-B9CE-B62A510AB614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 bwMode="auto">
          <a:xfrm flipH="1">
            <a:off x="7602456" y="2015116"/>
            <a:ext cx="705761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9B89062F-D479-4E59-83DA-42119B8CBF9A}"/>
              </a:ext>
            </a:extLst>
          </p:cNvPr>
          <p:cNvCxnSpPr>
            <a:cxnSpLocks/>
            <a:stCxn id="137" idx="2"/>
            <a:endCxn id="138" idx="0"/>
          </p:cNvCxnSpPr>
          <p:nvPr/>
        </p:nvCxnSpPr>
        <p:spPr bwMode="auto">
          <a:xfrm>
            <a:off x="10215674" y="2604278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8BF5AC70-1FD8-40A9-AF3C-4879D4ABC711}"/>
              </a:ext>
            </a:extLst>
          </p:cNvPr>
          <p:cNvCxnSpPr>
            <a:cxnSpLocks/>
            <a:stCxn id="137" idx="2"/>
            <a:endCxn id="139" idx="0"/>
          </p:cNvCxnSpPr>
          <p:nvPr/>
        </p:nvCxnSpPr>
        <p:spPr bwMode="auto">
          <a:xfrm>
            <a:off x="10215674" y="2604278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00A45C50-DDFF-4047-A465-393EFF580F98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10222994" y="3254030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7E679545-922F-45C1-8E73-B9EE1F9F4363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 bwMode="auto">
          <a:xfrm>
            <a:off x="11124481" y="3254030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feld 156">
            <a:extLst>
              <a:ext uri="{FF2B5EF4-FFF2-40B4-BE49-F238E27FC236}">
                <a16:creationId xmlns:a16="http://schemas.microsoft.com/office/drawing/2014/main" id="{287E89AF-34B8-4E1E-88EB-52A4076765DE}"/>
              </a:ext>
            </a:extLst>
          </p:cNvPr>
          <p:cNvSpPr txBox="1"/>
          <p:nvPr/>
        </p:nvSpPr>
        <p:spPr>
          <a:xfrm>
            <a:off x="7806319" y="289774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36090E8E-9C0D-4A24-B040-ED55247DCB7E}"/>
              </a:ext>
            </a:extLst>
          </p:cNvPr>
          <p:cNvSpPr txBox="1"/>
          <p:nvPr/>
        </p:nvSpPr>
        <p:spPr>
          <a:xfrm>
            <a:off x="7421441" y="3547500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92CCB20-B882-460A-AB80-F8C18EF8CCB6}"/>
              </a:ext>
            </a:extLst>
          </p:cNvPr>
          <p:cNvSpPr txBox="1"/>
          <p:nvPr/>
        </p:nvSpPr>
        <p:spPr>
          <a:xfrm>
            <a:off x="8258687" y="35475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13A5AF86-5573-4E43-B8AD-B4C70F0C541E}"/>
              </a:ext>
            </a:extLst>
          </p:cNvPr>
          <p:cNvSpPr txBox="1"/>
          <p:nvPr/>
        </p:nvSpPr>
        <p:spPr>
          <a:xfrm>
            <a:off x="7441061" y="419725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61" name="Gerader Verbinder 160">
            <a:extLst>
              <a:ext uri="{FF2B5EF4-FFF2-40B4-BE49-F238E27FC236}">
                <a16:creationId xmlns:a16="http://schemas.microsoft.com/office/drawing/2014/main" id="{9FC702E2-AC81-4AF4-A15B-ADA06A8AE86B}"/>
              </a:ext>
            </a:extLst>
          </p:cNvPr>
          <p:cNvCxnSpPr>
            <a:cxnSpLocks/>
            <a:stCxn id="157" idx="2"/>
            <a:endCxn id="159" idx="0"/>
          </p:cNvCxnSpPr>
          <p:nvPr/>
        </p:nvCxnSpPr>
        <p:spPr bwMode="auto">
          <a:xfrm>
            <a:off x="8032503" y="3267080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Gerader Verbinder 161">
            <a:extLst>
              <a:ext uri="{FF2B5EF4-FFF2-40B4-BE49-F238E27FC236}">
                <a16:creationId xmlns:a16="http://schemas.microsoft.com/office/drawing/2014/main" id="{659DAC9B-B70F-42D6-BA94-558EAE5D4D93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 bwMode="auto">
          <a:xfrm flipH="1">
            <a:off x="7680679" y="3267080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Gerader Verbinder 162">
            <a:extLst>
              <a:ext uri="{FF2B5EF4-FFF2-40B4-BE49-F238E27FC236}">
                <a16:creationId xmlns:a16="http://schemas.microsoft.com/office/drawing/2014/main" id="{0D47E1DF-BDB9-4CDB-8AB7-3C869730A81C}"/>
              </a:ext>
            </a:extLst>
          </p:cNvPr>
          <p:cNvCxnSpPr>
            <a:cxnSpLocks/>
            <a:stCxn id="158" idx="2"/>
            <a:endCxn id="160" idx="0"/>
          </p:cNvCxnSpPr>
          <p:nvPr/>
        </p:nvCxnSpPr>
        <p:spPr bwMode="auto">
          <a:xfrm>
            <a:off x="7680679" y="3916832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EB8E2C32-CBF6-4F50-B144-04926FC81E01}"/>
              </a:ext>
            </a:extLst>
          </p:cNvPr>
          <p:cNvCxnSpPr>
            <a:cxnSpLocks/>
            <a:stCxn id="129" idx="2"/>
            <a:endCxn id="157" idx="0"/>
          </p:cNvCxnSpPr>
          <p:nvPr/>
        </p:nvCxnSpPr>
        <p:spPr bwMode="auto">
          <a:xfrm>
            <a:off x="7602456" y="2605827"/>
            <a:ext cx="430047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feld 167">
            <a:extLst>
              <a:ext uri="{FF2B5EF4-FFF2-40B4-BE49-F238E27FC236}">
                <a16:creationId xmlns:a16="http://schemas.microsoft.com/office/drawing/2014/main" id="{F3CAF523-D4E2-45B9-9935-8D5943D6CCDC}"/>
              </a:ext>
            </a:extLst>
          </p:cNvPr>
          <p:cNvSpPr txBox="1"/>
          <p:nvPr/>
        </p:nvSpPr>
        <p:spPr>
          <a:xfrm>
            <a:off x="8414434" y="4219436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B2F699E0-C978-44F6-A32F-853C88404CDB}"/>
              </a:ext>
            </a:extLst>
          </p:cNvPr>
          <p:cNvCxnSpPr>
            <a:cxnSpLocks/>
            <a:stCxn id="159" idx="2"/>
            <a:endCxn id="168" idx="0"/>
          </p:cNvCxnSpPr>
          <p:nvPr/>
        </p:nvCxnSpPr>
        <p:spPr bwMode="auto">
          <a:xfrm flipH="1">
            <a:off x="8747763" y="3916832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E65AFB69-2CFA-4171-B3C7-A49A9443E6E9}"/>
              </a:ext>
            </a:extLst>
          </p:cNvPr>
          <p:cNvSpPr txBox="1"/>
          <p:nvPr/>
        </p:nvSpPr>
        <p:spPr>
          <a:xfrm>
            <a:off x="8104475" y="518937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S3</a:t>
            </a:r>
            <a:endParaRPr lang="en-GB" sz="1800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AE3083C-9B75-4230-A022-D96F3C5F4976}"/>
              </a:ext>
            </a:extLst>
          </p:cNvPr>
          <p:cNvSpPr txBox="1"/>
          <p:nvPr/>
        </p:nvSpPr>
        <p:spPr>
          <a:xfrm>
            <a:off x="7385089" y="57800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X2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B64FC9A6-2546-4D91-B2CF-64AC059F030F}"/>
              </a:ext>
            </a:extLst>
          </p:cNvPr>
          <p:cNvSpPr txBox="1"/>
          <p:nvPr/>
        </p:nvSpPr>
        <p:spPr>
          <a:xfrm>
            <a:off x="6707796" y="6428687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Verb</a:t>
            </a:r>
            <a:endParaRPr lang="en-GB" sz="1800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829695EB-697C-4398-8807-14A0F29BD3AA}"/>
              </a:ext>
            </a:extLst>
          </p:cNvPr>
          <p:cNvSpPr txBox="1"/>
          <p:nvPr/>
        </p:nvSpPr>
        <p:spPr>
          <a:xfrm>
            <a:off x="10004719" y="577853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PP</a:t>
            </a:r>
            <a:endParaRPr lang="en-GB" sz="1800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397756F0-A136-4C53-8F0A-2EFB10E2E252}"/>
              </a:ext>
            </a:extLst>
          </p:cNvPr>
          <p:cNvSpPr txBox="1"/>
          <p:nvPr/>
        </p:nvSpPr>
        <p:spPr>
          <a:xfrm>
            <a:off x="9914159" y="6428291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Prep</a:t>
            </a:r>
            <a:endParaRPr lang="en-GB" sz="1800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FDA7B4EC-18D9-498B-AF79-9E84857315B5}"/>
              </a:ext>
            </a:extLst>
          </p:cNvPr>
          <p:cNvSpPr txBox="1"/>
          <p:nvPr/>
        </p:nvSpPr>
        <p:spPr>
          <a:xfrm>
            <a:off x="10898297" y="642829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3105C5F6-41E1-4940-96E7-9FAEC640694F}"/>
              </a:ext>
            </a:extLst>
          </p:cNvPr>
          <p:cNvSpPr txBox="1"/>
          <p:nvPr/>
        </p:nvSpPr>
        <p:spPr>
          <a:xfrm>
            <a:off x="9755815" y="720604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through</a:t>
            </a:r>
            <a:endParaRPr lang="en-GB" sz="1800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14922AE-A9A6-4778-BE73-9ED4F5A1C94C}"/>
              </a:ext>
            </a:extLst>
          </p:cNvPr>
          <p:cNvSpPr txBox="1"/>
          <p:nvPr/>
        </p:nvSpPr>
        <p:spPr>
          <a:xfrm>
            <a:off x="10636815" y="720604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Houston</a:t>
            </a:r>
            <a:endParaRPr lang="en-GB" sz="1800" dirty="0"/>
          </a:p>
        </p:txBody>
      </p: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B617FE8C-6097-4766-9CE3-E5EC953D0E23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 bwMode="auto">
          <a:xfrm>
            <a:off x="8308217" y="5558709"/>
            <a:ext cx="1907457" cy="2198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7E9E9C91-908B-41E1-944B-BAB226965F64}"/>
              </a:ext>
            </a:extLst>
          </p:cNvPr>
          <p:cNvCxnSpPr>
            <a:cxnSpLocks/>
            <a:stCxn id="175" idx="2"/>
            <a:endCxn id="176" idx="0"/>
          </p:cNvCxnSpPr>
          <p:nvPr/>
        </p:nvCxnSpPr>
        <p:spPr bwMode="auto">
          <a:xfrm flipH="1">
            <a:off x="7018811" y="6149420"/>
            <a:ext cx="577233" cy="2792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65823358-37B2-41FA-9838-EFC647539E12}"/>
              </a:ext>
            </a:extLst>
          </p:cNvPr>
          <p:cNvCxnSpPr>
            <a:cxnSpLocks/>
            <a:stCxn id="174" idx="2"/>
            <a:endCxn id="175" idx="0"/>
          </p:cNvCxnSpPr>
          <p:nvPr/>
        </p:nvCxnSpPr>
        <p:spPr bwMode="auto">
          <a:xfrm flipH="1">
            <a:off x="7596044" y="5558709"/>
            <a:ext cx="712173" cy="22137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Gerader Verbinder 184">
            <a:extLst>
              <a:ext uri="{FF2B5EF4-FFF2-40B4-BE49-F238E27FC236}">
                <a16:creationId xmlns:a16="http://schemas.microsoft.com/office/drawing/2014/main" id="{A22229BD-F2BB-4EA9-A894-7793063FA9FA}"/>
              </a:ext>
            </a:extLst>
          </p:cNvPr>
          <p:cNvCxnSpPr>
            <a:cxnSpLocks/>
            <a:stCxn id="177" idx="2"/>
            <a:endCxn id="178" idx="0"/>
          </p:cNvCxnSpPr>
          <p:nvPr/>
        </p:nvCxnSpPr>
        <p:spPr bwMode="auto">
          <a:xfrm>
            <a:off x="10215674" y="6147871"/>
            <a:ext cx="732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946FD440-3F66-41A9-8D01-7A3842190B79}"/>
              </a:ext>
            </a:extLst>
          </p:cNvPr>
          <p:cNvCxnSpPr>
            <a:cxnSpLocks/>
            <a:stCxn id="177" idx="2"/>
            <a:endCxn id="179" idx="0"/>
          </p:cNvCxnSpPr>
          <p:nvPr/>
        </p:nvCxnSpPr>
        <p:spPr bwMode="auto">
          <a:xfrm>
            <a:off x="10215674" y="6147871"/>
            <a:ext cx="908807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00A8FBA-5CCF-4861-B4AA-E260972D8D01}"/>
              </a:ext>
            </a:extLst>
          </p:cNvPr>
          <p:cNvCxnSpPr>
            <a:cxnSpLocks/>
            <a:stCxn id="178" idx="2"/>
            <a:endCxn id="180" idx="0"/>
          </p:cNvCxnSpPr>
          <p:nvPr/>
        </p:nvCxnSpPr>
        <p:spPr bwMode="auto">
          <a:xfrm>
            <a:off x="10222994" y="6797623"/>
            <a:ext cx="0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2B573A3B-F4A8-40E2-869E-9F01943F7A21}"/>
              </a:ext>
            </a:extLst>
          </p:cNvPr>
          <p:cNvCxnSpPr>
            <a:cxnSpLocks/>
            <a:stCxn id="179" idx="2"/>
            <a:endCxn id="181" idx="0"/>
          </p:cNvCxnSpPr>
          <p:nvPr/>
        </p:nvCxnSpPr>
        <p:spPr bwMode="auto">
          <a:xfrm>
            <a:off x="11124481" y="6797623"/>
            <a:ext cx="1411" cy="4084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feld 188">
            <a:extLst>
              <a:ext uri="{FF2B5EF4-FFF2-40B4-BE49-F238E27FC236}">
                <a16:creationId xmlns:a16="http://schemas.microsoft.com/office/drawing/2014/main" id="{1D20060F-E440-426D-9C4A-FCBE6F813D37}"/>
              </a:ext>
            </a:extLst>
          </p:cNvPr>
          <p:cNvSpPr txBox="1"/>
          <p:nvPr/>
        </p:nvSpPr>
        <p:spPr>
          <a:xfrm>
            <a:off x="7806319" y="644134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NP</a:t>
            </a:r>
            <a:endParaRPr lang="en-GB" sz="1800" dirty="0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70349FE1-B6F6-4B0E-937A-FE6C691A366B}"/>
              </a:ext>
            </a:extLst>
          </p:cNvPr>
          <p:cNvSpPr txBox="1"/>
          <p:nvPr/>
        </p:nvSpPr>
        <p:spPr>
          <a:xfrm>
            <a:off x="7421441" y="7091093"/>
            <a:ext cx="5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Det</a:t>
            </a:r>
            <a:endParaRPr lang="en-GB" sz="1800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6ABA2467-00D3-44C9-A3D7-9204A0D971BC}"/>
              </a:ext>
            </a:extLst>
          </p:cNvPr>
          <p:cNvSpPr txBox="1"/>
          <p:nvPr/>
        </p:nvSpPr>
        <p:spPr>
          <a:xfrm>
            <a:off x="8258687" y="709109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Nominal</a:t>
            </a:r>
            <a:endParaRPr lang="en-GB" sz="1800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B25ED276-240A-48EE-B143-CDE9F0879E13}"/>
              </a:ext>
            </a:extLst>
          </p:cNvPr>
          <p:cNvSpPr txBox="1"/>
          <p:nvPr/>
        </p:nvSpPr>
        <p:spPr>
          <a:xfrm>
            <a:off x="7441061" y="774084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the</a:t>
            </a:r>
            <a:endParaRPr lang="en-GB" sz="1800" dirty="0"/>
          </a:p>
        </p:txBody>
      </p: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F089E2FA-D2F4-40FF-9B75-786630FEC977}"/>
              </a:ext>
            </a:extLst>
          </p:cNvPr>
          <p:cNvCxnSpPr>
            <a:cxnSpLocks/>
            <a:stCxn id="189" idx="2"/>
            <a:endCxn id="191" idx="0"/>
          </p:cNvCxnSpPr>
          <p:nvPr/>
        </p:nvCxnSpPr>
        <p:spPr bwMode="auto">
          <a:xfrm>
            <a:off x="8032503" y="6810673"/>
            <a:ext cx="715261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59EA26AC-DC4F-4B90-A66D-4D507033E08E}"/>
              </a:ext>
            </a:extLst>
          </p:cNvPr>
          <p:cNvCxnSpPr>
            <a:cxnSpLocks/>
            <a:stCxn id="189" idx="2"/>
            <a:endCxn id="190" idx="0"/>
          </p:cNvCxnSpPr>
          <p:nvPr/>
        </p:nvCxnSpPr>
        <p:spPr bwMode="auto">
          <a:xfrm flipH="1">
            <a:off x="7680679" y="6810673"/>
            <a:ext cx="351824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CCDA383A-4F66-4E54-9C3D-4887F3C10806}"/>
              </a:ext>
            </a:extLst>
          </p:cNvPr>
          <p:cNvCxnSpPr>
            <a:cxnSpLocks/>
            <a:stCxn id="190" idx="2"/>
            <a:endCxn id="192" idx="0"/>
          </p:cNvCxnSpPr>
          <p:nvPr/>
        </p:nvCxnSpPr>
        <p:spPr bwMode="auto">
          <a:xfrm>
            <a:off x="7680679" y="7460425"/>
            <a:ext cx="9810" cy="2804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8589AC87-FB5B-4C01-BEBB-97DDBBDDC8C5}"/>
              </a:ext>
            </a:extLst>
          </p:cNvPr>
          <p:cNvCxnSpPr>
            <a:cxnSpLocks/>
            <a:stCxn id="175" idx="2"/>
            <a:endCxn id="189" idx="0"/>
          </p:cNvCxnSpPr>
          <p:nvPr/>
        </p:nvCxnSpPr>
        <p:spPr bwMode="auto">
          <a:xfrm>
            <a:off x="7596044" y="6149420"/>
            <a:ext cx="436459" cy="2919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7" name="Textfeld 196">
            <a:extLst>
              <a:ext uri="{FF2B5EF4-FFF2-40B4-BE49-F238E27FC236}">
                <a16:creationId xmlns:a16="http://schemas.microsoft.com/office/drawing/2014/main" id="{5DCBC309-1FC0-4270-A7A0-3B67FBBD0772}"/>
              </a:ext>
            </a:extLst>
          </p:cNvPr>
          <p:cNvSpPr txBox="1"/>
          <p:nvPr/>
        </p:nvSpPr>
        <p:spPr>
          <a:xfrm>
            <a:off x="8414434" y="7763029"/>
            <a:ext cx="6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/>
              <a:t>flight</a:t>
            </a:r>
            <a:endParaRPr lang="en-GB" sz="1800" dirty="0"/>
          </a:p>
        </p:txBody>
      </p: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5D0836EE-BF75-4740-921A-D46CFC0C6D52}"/>
              </a:ext>
            </a:extLst>
          </p:cNvPr>
          <p:cNvCxnSpPr>
            <a:cxnSpLocks/>
            <a:stCxn id="191" idx="2"/>
            <a:endCxn id="197" idx="0"/>
          </p:cNvCxnSpPr>
          <p:nvPr/>
        </p:nvCxnSpPr>
        <p:spPr bwMode="auto">
          <a:xfrm flipH="1">
            <a:off x="8747763" y="7460425"/>
            <a:ext cx="1" cy="30260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Gerader Verbinder 199">
            <a:extLst>
              <a:ext uri="{FF2B5EF4-FFF2-40B4-BE49-F238E27FC236}">
                <a16:creationId xmlns:a16="http://schemas.microsoft.com/office/drawing/2014/main" id="{B5B850E4-6069-46A0-A5FA-0F3061D45133}"/>
              </a:ext>
            </a:extLst>
          </p:cNvPr>
          <p:cNvCxnSpPr>
            <a:cxnSpLocks/>
          </p:cNvCxnSpPr>
          <p:nvPr/>
        </p:nvCxnSpPr>
        <p:spPr bwMode="auto">
          <a:xfrm>
            <a:off x="5854328" y="2015116"/>
            <a:ext cx="0" cy="68221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Gerader Verbinder 202">
            <a:extLst>
              <a:ext uri="{FF2B5EF4-FFF2-40B4-BE49-F238E27FC236}">
                <a16:creationId xmlns:a16="http://schemas.microsoft.com/office/drawing/2014/main" id="{B0AF16CA-823C-4B50-951F-F4C7E902550E}"/>
              </a:ext>
            </a:extLst>
          </p:cNvPr>
          <p:cNvCxnSpPr/>
          <p:nvPr/>
        </p:nvCxnSpPr>
        <p:spPr bwMode="auto">
          <a:xfrm>
            <a:off x="5854328" y="4970752"/>
            <a:ext cx="698477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B4BB09DA-AB7D-4B2E-84FC-986B6BF498E0}"/>
              </a:ext>
            </a:extLst>
          </p:cNvPr>
          <p:cNvSpPr txBox="1"/>
          <p:nvPr/>
        </p:nvSpPr>
        <p:spPr>
          <a:xfrm>
            <a:off x="6673014" y="34866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007D784-4FD9-4FB5-966D-FB9AF660EEC5}"/>
              </a:ext>
            </a:extLst>
          </p:cNvPr>
          <p:cNvCxnSpPr>
            <a:cxnSpLocks/>
            <a:endCxn id="84" idx="0"/>
          </p:cNvCxnSpPr>
          <p:nvPr/>
        </p:nvCxnSpPr>
        <p:spPr bwMode="auto">
          <a:xfrm>
            <a:off x="6995159" y="3207781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C4713FB5-176B-4D22-8A40-74F413D6BB4C}"/>
              </a:ext>
            </a:extLst>
          </p:cNvPr>
          <p:cNvSpPr txBox="1"/>
          <p:nvPr/>
        </p:nvSpPr>
        <p:spPr>
          <a:xfrm>
            <a:off x="6690035" y="70213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Book</a:t>
            </a:r>
            <a:endParaRPr lang="en-GB" sz="1800" dirty="0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F3C82316-52DE-4AB4-8673-9F3EE1A6B5FD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>
            <a:off x="7012180" y="6742510"/>
            <a:ext cx="6631" cy="27887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47861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218E5-4195-4CD0-AF3C-83F86643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Statistisches Parsen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8637A99-16AA-40D3-8F9F-A4A925438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800" dirty="0"/>
                  <a:t>Ziel: Jedem Baum soll eine Wahrscheinlichkeit zugeordnet werden, sodass sich der Parser zwischen den Lösungen entscheiden kann</a:t>
                </a:r>
              </a:p>
              <a:p>
                <a:r>
                  <a:rPr lang="de-DE" sz="2800" dirty="0"/>
                  <a:t>Lösung: </a:t>
                </a:r>
                <a:r>
                  <a:rPr lang="de-DE" sz="2800" b="1" dirty="0"/>
                  <a:t>Probabilistische Kontextfreie Grammatiken </a:t>
                </a:r>
                <a:r>
                  <a:rPr lang="de-DE" sz="2800" dirty="0"/>
                  <a:t>(kurz: </a:t>
                </a:r>
                <a:r>
                  <a:rPr lang="de-DE" sz="2800" b="1" dirty="0"/>
                  <a:t>PCFG</a:t>
                </a:r>
                <a:r>
                  <a:rPr lang="de-DE" sz="2800" dirty="0"/>
                  <a:t>)</a:t>
                </a:r>
              </a:p>
              <a:p>
                <a:r>
                  <a:rPr lang="en-GB" sz="2800" dirty="0" err="1"/>
                  <a:t>Änderungen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zur</a:t>
                </a:r>
                <a:r>
                  <a:rPr lang="en-GB" sz="2800" dirty="0"/>
                  <a:t> </a:t>
                </a:r>
                <a:r>
                  <a:rPr lang="en-GB" sz="2800" dirty="0" err="1"/>
                  <a:t>Kontextfreien</a:t>
                </a:r>
                <a:r>
                  <a:rPr lang="en-GB" sz="2800" dirty="0"/>
                  <a:t> Grammatik:	</a:t>
                </a:r>
              </a:p>
              <a:p>
                <a:pPr marL="711200" lvl="1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0≤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711200" lvl="1" indent="-457200">
                  <a:buFontTx/>
                  <a:buChar char="-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→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err="1"/>
                  <a:t>Wahrscheinlichkeiten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errechnen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sich</a:t>
                </a:r>
                <a:r>
                  <a:rPr lang="en-GB" sz="2800" dirty="0"/>
                  <a:t> </a:t>
                </a:r>
                <a:r>
                  <a:rPr lang="en-GB" sz="2800" dirty="0" err="1"/>
                  <a:t>aus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Trainingsdaten</a:t>
                </a:r>
                <a:r>
                  <a:rPr lang="en-GB" sz="2800" dirty="0"/>
                  <a:t>:</a:t>
                </a:r>
              </a:p>
              <a:p>
                <a:pPr marL="0" indent="0"/>
                <a:r>
                  <a:rPr lang="en-GB" sz="2800" dirty="0"/>
                  <a:t>	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→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→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err="1"/>
                  <a:t>Wahrscheinlichkeit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eines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Baumes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ist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Produkt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aller</a:t>
                </a:r>
                <a:r>
                  <a:rPr lang="en-GB" sz="2800" dirty="0"/>
                  <a:t> </a:t>
                </a:r>
                <a:r>
                  <a:rPr lang="en-GB" sz="2800" dirty="0" err="1"/>
                  <a:t>Regeln</a:t>
                </a:r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CKY-</a:t>
                </a:r>
                <a:r>
                  <a:rPr lang="en-GB" sz="2800" dirty="0" err="1"/>
                  <a:t>Algorithmus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ist</a:t>
                </a:r>
                <a:r>
                  <a:rPr lang="en-GB" sz="2800" dirty="0"/>
                  <a:t> um </a:t>
                </a:r>
                <a:r>
                  <a:rPr lang="en-GB" sz="2800" dirty="0" err="1"/>
                  <a:t>Wahrscheinlichkeit</a:t>
                </a:r>
                <a:r>
                  <a:rPr lang="en-GB" sz="2800" dirty="0"/>
                  <a:t> </a:t>
                </a:r>
                <a:r>
                  <a:rPr lang="en-GB" sz="2800" dirty="0" err="1"/>
                  <a:t>erweiterbar</a:t>
                </a:r>
                <a:endParaRPr lang="en-GB" sz="2800" dirty="0"/>
              </a:p>
              <a:p>
                <a:pPr marL="0" indent="0"/>
                <a:endParaRPr lang="en-GB" sz="2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8637A99-16AA-40D3-8F9F-A4A925438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60" t="-960" r="-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8544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9875F-B981-47AB-9F20-55816036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Probleme der PCFG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ECB76-FD02-46E5-A81B-4E7236E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0801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25E3D-CCC3-4AE9-A3DC-BAE27A1E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des Evaluations-Rahmenwerks</a:t>
            </a:r>
            <a:endParaRPr lang="en-GB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FA85F76-5A94-455D-8F47-9B5A4797445B}"/>
              </a:ext>
            </a:extLst>
          </p:cNvPr>
          <p:cNvGrpSpPr/>
          <p:nvPr/>
        </p:nvGrpSpPr>
        <p:grpSpPr>
          <a:xfrm>
            <a:off x="3550072" y="3508648"/>
            <a:ext cx="1584176" cy="2110937"/>
            <a:chOff x="3190032" y="2794125"/>
            <a:chExt cx="1584176" cy="2110937"/>
          </a:xfrm>
        </p:grpSpPr>
        <p:pic>
          <p:nvPicPr>
            <p:cNvPr id="5" name="Grafik 4" descr="Zahnräder">
              <a:extLst>
                <a:ext uri="{FF2B5EF4-FFF2-40B4-BE49-F238E27FC236}">
                  <a16:creationId xmlns:a16="http://schemas.microsoft.com/office/drawing/2014/main" id="{79A26B86-8B01-4995-AB31-592605D3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0032" y="3320886"/>
              <a:ext cx="1584176" cy="1584176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5441539-D754-4B3B-B7E8-CFEE7B70A89A}"/>
                </a:ext>
              </a:extLst>
            </p:cNvPr>
            <p:cNvSpPr txBox="1"/>
            <p:nvPr/>
          </p:nvSpPr>
          <p:spPr>
            <a:xfrm>
              <a:off x="3368714" y="2794125"/>
              <a:ext cx="1226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Parser</a:t>
              </a:r>
              <a:endParaRPr lang="en-GB" dirty="0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C9DDCA78-76A5-4B7C-B86F-BCB71418F603}"/>
                </a:ext>
              </a:extLst>
            </p:cNvPr>
            <p:cNvSpPr/>
            <p:nvPr/>
          </p:nvSpPr>
          <p:spPr bwMode="auto">
            <a:xfrm>
              <a:off x="3190032" y="3320886"/>
              <a:ext cx="1584176" cy="1584176"/>
            </a:xfrm>
            <a:prstGeom prst="round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29D3D79-4E22-43D0-853E-482A1629ED93}"/>
              </a:ext>
            </a:extLst>
          </p:cNvPr>
          <p:cNvGrpSpPr/>
          <p:nvPr/>
        </p:nvGrpSpPr>
        <p:grpSpPr>
          <a:xfrm>
            <a:off x="741759" y="3830191"/>
            <a:ext cx="1635897" cy="1517440"/>
            <a:chOff x="546730" y="2858414"/>
            <a:chExt cx="1635897" cy="1517440"/>
          </a:xfrm>
        </p:grpSpPr>
        <p:pic>
          <p:nvPicPr>
            <p:cNvPr id="10" name="Grafik 9" descr="Dokument">
              <a:extLst>
                <a:ext uri="{FF2B5EF4-FFF2-40B4-BE49-F238E27FC236}">
                  <a16:creationId xmlns:a16="http://schemas.microsoft.com/office/drawing/2014/main" id="{62158DFA-767C-4D9B-A085-D964B289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142F7B7-7024-495F-A4B5-E4DA5C2A172F}"/>
                </a:ext>
              </a:extLst>
            </p:cNvPr>
            <p:cNvSpPr txBox="1"/>
            <p:nvPr/>
          </p:nvSpPr>
          <p:spPr>
            <a:xfrm>
              <a:off x="546730" y="2858414"/>
              <a:ext cx="1635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Input Text</a:t>
              </a:r>
              <a:endParaRPr lang="en-GB" sz="280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76D44B8-386A-4092-B533-CA8B30F94486}"/>
              </a:ext>
            </a:extLst>
          </p:cNvPr>
          <p:cNvGrpSpPr/>
          <p:nvPr/>
        </p:nvGrpSpPr>
        <p:grpSpPr>
          <a:xfrm>
            <a:off x="482586" y="6326710"/>
            <a:ext cx="2154244" cy="1543893"/>
            <a:chOff x="287557" y="2831961"/>
            <a:chExt cx="2154244" cy="1543893"/>
          </a:xfrm>
        </p:grpSpPr>
        <p:pic>
          <p:nvPicPr>
            <p:cNvPr id="14" name="Grafik 13" descr="Dokument">
              <a:extLst>
                <a:ext uri="{FF2B5EF4-FFF2-40B4-BE49-F238E27FC236}">
                  <a16:creationId xmlns:a16="http://schemas.microsoft.com/office/drawing/2014/main" id="{10DA4512-6B1B-449E-B966-0DCB3F99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2E9E932-BD5A-410B-A06F-ADD0A85C424A}"/>
                </a:ext>
              </a:extLst>
            </p:cNvPr>
            <p:cNvSpPr txBox="1"/>
            <p:nvPr/>
          </p:nvSpPr>
          <p:spPr>
            <a:xfrm>
              <a:off x="287557" y="2831961"/>
              <a:ext cx="21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Goldstandard</a:t>
              </a:r>
              <a:endParaRPr lang="en-GB" sz="2800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F98F68-5818-4FC7-801E-11CB987D665B}"/>
              </a:ext>
            </a:extLst>
          </p:cNvPr>
          <p:cNvGrpSpPr/>
          <p:nvPr/>
        </p:nvGrpSpPr>
        <p:grpSpPr>
          <a:xfrm>
            <a:off x="6365673" y="5879355"/>
            <a:ext cx="2131096" cy="2168951"/>
            <a:chOff x="6092212" y="4652741"/>
            <a:chExt cx="2131096" cy="2168951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2B9D65E-CC82-4F1B-8C2D-7DFAB69E2F40}"/>
                </a:ext>
              </a:extLst>
            </p:cNvPr>
            <p:cNvSpPr txBox="1"/>
            <p:nvPr/>
          </p:nvSpPr>
          <p:spPr>
            <a:xfrm>
              <a:off x="6092212" y="4652741"/>
              <a:ext cx="21310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Evaluierung</a:t>
              </a:r>
              <a:endParaRPr lang="en-GB" dirty="0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7DD845E-A483-4FEC-B052-B06C38AD35A2}"/>
                </a:ext>
              </a:extLst>
            </p:cNvPr>
            <p:cNvSpPr/>
            <p:nvPr/>
          </p:nvSpPr>
          <p:spPr bwMode="auto">
            <a:xfrm>
              <a:off x="6365673" y="5237516"/>
              <a:ext cx="1584176" cy="1584176"/>
            </a:xfrm>
            <a:prstGeom prst="round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pic>
          <p:nvPicPr>
            <p:cNvPr id="21" name="Grafik 20" descr="Waage der Justitia">
              <a:extLst>
                <a:ext uri="{FF2B5EF4-FFF2-40B4-BE49-F238E27FC236}">
                  <a16:creationId xmlns:a16="http://schemas.microsoft.com/office/drawing/2014/main" id="{B500F1F1-ADD6-4C6B-BC02-45ADFC48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36206" y="5311948"/>
              <a:ext cx="1443108" cy="1443108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452B49-2AE5-4A1F-A92E-620B158AF5BE}"/>
              </a:ext>
            </a:extLst>
          </p:cNvPr>
          <p:cNvGrpSpPr/>
          <p:nvPr/>
        </p:nvGrpSpPr>
        <p:grpSpPr>
          <a:xfrm>
            <a:off x="6151928" y="3830191"/>
            <a:ext cx="2558586" cy="1517440"/>
            <a:chOff x="85386" y="2858414"/>
            <a:chExt cx="2558586" cy="1517440"/>
          </a:xfrm>
        </p:grpSpPr>
        <p:pic>
          <p:nvPicPr>
            <p:cNvPr id="24" name="Grafik 23" descr="Dokument">
              <a:extLst>
                <a:ext uri="{FF2B5EF4-FFF2-40B4-BE49-F238E27FC236}">
                  <a16:creationId xmlns:a16="http://schemas.microsoft.com/office/drawing/2014/main" id="{0ADB7D22-B60F-412A-9933-23BC66AC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F70817B-3714-41C8-A322-DAA78D8B317F}"/>
                </a:ext>
              </a:extLst>
            </p:cNvPr>
            <p:cNvSpPr txBox="1"/>
            <p:nvPr/>
          </p:nvSpPr>
          <p:spPr>
            <a:xfrm>
              <a:off x="85386" y="2858414"/>
              <a:ext cx="25585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Annotierter Text</a:t>
              </a:r>
              <a:endParaRPr lang="en-GB" sz="2800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7184834-D7B8-4DEA-867A-3038DB180FE1}"/>
              </a:ext>
            </a:extLst>
          </p:cNvPr>
          <p:cNvGrpSpPr/>
          <p:nvPr/>
        </p:nvGrpSpPr>
        <p:grpSpPr>
          <a:xfrm>
            <a:off x="3238844" y="1459266"/>
            <a:ext cx="2206630" cy="1554043"/>
            <a:chOff x="261364" y="2821811"/>
            <a:chExt cx="2206630" cy="1554043"/>
          </a:xfrm>
        </p:grpSpPr>
        <p:pic>
          <p:nvPicPr>
            <p:cNvPr id="27" name="Grafik 26" descr="Dokument">
              <a:extLst>
                <a:ext uri="{FF2B5EF4-FFF2-40B4-BE49-F238E27FC236}">
                  <a16:creationId xmlns:a16="http://schemas.microsoft.com/office/drawing/2014/main" id="{1257770B-74EC-453A-A09E-60F0C21C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768" y="3274030"/>
              <a:ext cx="1101824" cy="110182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D635696-7720-4D12-975A-2D52032083F6}"/>
                </a:ext>
              </a:extLst>
            </p:cNvPr>
            <p:cNvSpPr txBox="1"/>
            <p:nvPr/>
          </p:nvSpPr>
          <p:spPr>
            <a:xfrm>
              <a:off x="261364" y="2821811"/>
              <a:ext cx="2206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Parser Modell</a:t>
              </a:r>
              <a:endParaRPr lang="en-GB" sz="2800" dirty="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185B1D92-F8D3-47CE-9A14-125A4F963F7B}"/>
              </a:ext>
            </a:extLst>
          </p:cNvPr>
          <p:cNvGrpSpPr/>
          <p:nvPr/>
        </p:nvGrpSpPr>
        <p:grpSpPr>
          <a:xfrm>
            <a:off x="10464929" y="6171742"/>
            <a:ext cx="1762284" cy="1965618"/>
            <a:chOff x="10464929" y="6171742"/>
            <a:chExt cx="1762284" cy="1965618"/>
          </a:xfrm>
        </p:grpSpPr>
        <p:pic>
          <p:nvPicPr>
            <p:cNvPr id="30" name="Grafik 29" descr="Tabelle">
              <a:extLst>
                <a:ext uri="{FF2B5EF4-FFF2-40B4-BE49-F238E27FC236}">
                  <a16:creationId xmlns:a16="http://schemas.microsoft.com/office/drawing/2014/main" id="{859CB483-29A4-44EB-91D6-378D641F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64929" y="6375076"/>
              <a:ext cx="1762284" cy="1762284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1CBFE16-EA24-4FEE-A258-C17139A190E1}"/>
                </a:ext>
              </a:extLst>
            </p:cNvPr>
            <p:cNvSpPr txBox="1"/>
            <p:nvPr/>
          </p:nvSpPr>
          <p:spPr>
            <a:xfrm>
              <a:off x="10481820" y="6171742"/>
              <a:ext cx="1738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Resultate</a:t>
              </a:r>
              <a:endParaRPr lang="en-GB" sz="3200" dirty="0"/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9144D41-B498-4B3F-A3C9-7A3B4B660B63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110621" y="4796719"/>
            <a:ext cx="1295435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AA64A69-2047-4B3D-8855-12FC3AB5F161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4333776" y="3013309"/>
            <a:ext cx="8384" cy="639355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B8B752-AA30-4B06-97BC-306DDD3B5C66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110621" y="7319691"/>
            <a:ext cx="4457978" cy="39956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712C66F-F860-4FFD-9398-D04D9B53ED02}"/>
              </a:ext>
            </a:extLst>
          </p:cNvPr>
          <p:cNvCxnSpPr>
            <a:cxnSpLocks/>
            <a:endCxn id="24" idx="1"/>
          </p:cNvCxnSpPr>
          <p:nvPr/>
        </p:nvCxnSpPr>
        <p:spPr bwMode="auto">
          <a:xfrm>
            <a:off x="5278264" y="4796719"/>
            <a:ext cx="1602046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F10688D-3F2C-406B-AAAC-5405C8EC54E5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 bwMode="auto">
          <a:xfrm flipH="1">
            <a:off x="7431221" y="5347631"/>
            <a:ext cx="1" cy="531724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BEE0070-825A-4CFC-AA95-214145E68CA9}"/>
              </a:ext>
            </a:extLst>
          </p:cNvPr>
          <p:cNvCxnSpPr>
            <a:cxnSpLocks/>
          </p:cNvCxnSpPr>
          <p:nvPr/>
        </p:nvCxnSpPr>
        <p:spPr bwMode="auto">
          <a:xfrm>
            <a:off x="8374608" y="7359647"/>
            <a:ext cx="2090321" cy="0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6974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F111C-3021-494E-B0B8-8B0733E9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7" y="677404"/>
            <a:ext cx="12130777" cy="765944"/>
          </a:xfrm>
        </p:spPr>
        <p:txBody>
          <a:bodyPr/>
          <a:lstStyle/>
          <a:p>
            <a:r>
              <a:rPr lang="de-DE" dirty="0"/>
              <a:t>Konzept: Evaluierung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DE3861-40EF-471D-8438-1C23AAAC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7" y="2557328"/>
            <a:ext cx="4968552" cy="4638943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A316C82-B8BA-4977-9488-6AF87A1BB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610047"/>
              </p:ext>
            </p:extLst>
          </p:nvPr>
        </p:nvGraphicFramePr>
        <p:xfrm>
          <a:off x="6646416" y="2646778"/>
          <a:ext cx="5688632" cy="4462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180">
                  <a:extLst>
                    <a:ext uri="{9D8B030D-6E8A-4147-A177-3AD203B41FA5}">
                      <a16:colId xmlns:a16="http://schemas.microsoft.com/office/drawing/2014/main" val="347090174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7155949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234767624"/>
                    </a:ext>
                  </a:extLst>
                </a:gridCol>
                <a:gridCol w="3055284">
                  <a:extLst>
                    <a:ext uri="{9D8B030D-6E8A-4147-A177-3AD203B41FA5}">
                      <a16:colId xmlns:a16="http://schemas.microsoft.com/office/drawing/2014/main" val="2167867388"/>
                    </a:ext>
                  </a:extLst>
                </a:gridCol>
              </a:tblGrid>
              <a:tr h="308843">
                <a:tc>
                  <a:txBody>
                    <a:bodyPr/>
                    <a:lstStyle/>
                    <a:p>
                      <a:r>
                        <a:rPr lang="de-DE" dirty="0"/>
                        <a:t>Nicht-terminal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Text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85918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learn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1815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NP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94367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PRP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399292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VP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learn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3106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VBP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learn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66673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367474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ADJP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501019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RB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much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493396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RBR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faster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74914"/>
                  </a:ext>
                </a:extLst>
              </a:tr>
              <a:tr h="382219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7148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0CEA9F-F08D-4843-8FBB-E78D66F64BE7}"/>
              </a:ext>
            </a:extLst>
          </p:cNvPr>
          <p:cNvSpPr txBox="1"/>
          <p:nvPr/>
        </p:nvSpPr>
        <p:spPr>
          <a:xfrm>
            <a:off x="6630469" y="2037057"/>
            <a:ext cx="4787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Konstituententabelle: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7719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DAE82-F9AB-457A-A200-8C0D01A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Konzept: </a:t>
            </a:r>
            <a:r>
              <a:rPr lang="de-DE" dirty="0" err="1"/>
              <a:t>Evaluierungsmetriken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A9229C-9712-4EE0-8CDB-093EB7719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6" y="1708448"/>
                <a:ext cx="12106770" cy="41764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Precision: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𝑘𝑜𝑟𝑟𝑒𝑘𝑡𝑒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𝑃𝑎𝑟𝑠𝑒𝑟𝑜𝑢𝑡𝑝𝑢𝑡</m:t>
                        </m:r>
                      </m:den>
                    </m:f>
                  </m:oMath>
                </a14:m>
                <a:r>
                  <a:rPr lang="de-DE" dirty="0"/>
                  <a:t> =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Recall: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𝑘𝑜𝑟𝑟𝑒𝑘𝑡𝑒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𝐺𝑜𝑙𝑑𝑠𝑡𝑎𝑛𝑑𝑎𝑟𝑑</m:t>
                        </m:r>
                      </m:den>
                    </m:f>
                  </m:oMath>
                </a14:m>
                <a:r>
                  <a:rPr lang="de-DE" dirty="0"/>
                  <a:t> =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F</a:t>
                </a:r>
                <a:r>
                  <a:rPr lang="de-DE" baseline="-25000" dirty="0"/>
                  <a:t>1</a:t>
                </a:r>
                <a:r>
                  <a:rPr lang="de-DE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de-DE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Cross Brackets: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𝐺𝑜𝑙𝑑𝑠𝑡𝑎𝑛𝑑𝑎𝑟𝑑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𝑘𝑟𝑒𝑢𝑧𝑒𝑛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𝐾𝑜𝑛𝑠𝑡𝑖𝑡𝑢𝑒𝑛𝑡𝑒𝑛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𝑃𝑎𝑟𝑠𝑒𝑟𝑜𝑢𝑡𝑝𝑢𝑡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A9229C-9712-4EE0-8CDB-093EB7719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6" y="1708448"/>
                <a:ext cx="12106770" cy="4176464"/>
              </a:xfrm>
              <a:blipFill>
                <a:blip r:embed="rId3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213775-1F5B-4BAD-A9F8-8D714334D423}"/>
              </a:ext>
            </a:extLst>
          </p:cNvPr>
          <p:cNvGrpSpPr/>
          <p:nvPr/>
        </p:nvGrpSpPr>
        <p:grpSpPr>
          <a:xfrm>
            <a:off x="828312" y="6172944"/>
            <a:ext cx="5030864" cy="1684059"/>
            <a:chOff x="3334048" y="6361093"/>
            <a:chExt cx="5030864" cy="1684059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955F80C-FF0F-4FBF-AE37-07908D4A4491}"/>
                </a:ext>
              </a:extLst>
            </p:cNvPr>
            <p:cNvSpPr txBox="1"/>
            <p:nvPr/>
          </p:nvSpPr>
          <p:spPr>
            <a:xfrm>
              <a:off x="3334048" y="6893024"/>
              <a:ext cx="50308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solidFill>
                    <a:srgbClr val="FF0000"/>
                  </a:solidFill>
                </a:rPr>
                <a:t>(</a:t>
              </a:r>
              <a:r>
                <a:rPr lang="de-DE" sz="3600" dirty="0" err="1"/>
                <a:t>They</a:t>
              </a:r>
              <a:r>
                <a:rPr lang="de-DE" sz="3600" dirty="0"/>
                <a:t> </a:t>
              </a:r>
              <a:r>
                <a:rPr lang="de-DE" sz="3600" dirty="0">
                  <a:solidFill>
                    <a:srgbClr val="00B050"/>
                  </a:solidFill>
                </a:rPr>
                <a:t>(</a:t>
              </a:r>
              <a:r>
                <a:rPr lang="de-DE" sz="3600" dirty="0" err="1"/>
                <a:t>learn</a:t>
              </a:r>
              <a:r>
                <a:rPr lang="de-DE" sz="3600" dirty="0"/>
                <a:t> </a:t>
              </a:r>
              <a:r>
                <a:rPr lang="de-DE" sz="3600" dirty="0" err="1"/>
                <a:t>much</a:t>
              </a:r>
              <a:r>
                <a:rPr lang="de-DE" sz="3600" dirty="0">
                  <a:solidFill>
                    <a:srgbClr val="FF0000"/>
                  </a:solidFill>
                </a:rPr>
                <a:t>)</a:t>
              </a:r>
              <a:r>
                <a:rPr lang="de-DE" sz="3600" dirty="0"/>
                <a:t> </a:t>
              </a:r>
              <a:r>
                <a:rPr lang="de-DE" sz="3600" dirty="0" err="1"/>
                <a:t>faster</a:t>
              </a:r>
              <a:r>
                <a:rPr lang="de-DE" sz="3600" dirty="0">
                  <a:solidFill>
                    <a:srgbClr val="00B050"/>
                  </a:solidFill>
                </a:rPr>
                <a:t>)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CB2BD1ED-FE7E-499F-8338-D9BA04459C3B}"/>
                </a:ext>
              </a:extLst>
            </p:cNvPr>
            <p:cNvCxnSpPr/>
            <p:nvPr/>
          </p:nvCxnSpPr>
          <p:spPr bwMode="auto">
            <a:xfrm>
              <a:off x="3622080" y="7539355"/>
              <a:ext cx="3024336" cy="0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857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3ACE249-F6BB-4827-BC8A-D9FD218F4C43}"/>
                </a:ext>
              </a:extLst>
            </p:cNvPr>
            <p:cNvSpPr txBox="1"/>
            <p:nvPr/>
          </p:nvSpPr>
          <p:spPr>
            <a:xfrm>
              <a:off x="4342160" y="7521932"/>
              <a:ext cx="1097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solidFill>
                    <a:srgbClr val="FF0000"/>
                  </a:solidFill>
                </a:rPr>
                <a:t>Parser</a:t>
              </a:r>
              <a:endParaRPr lang="en-GB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D17D76F-704B-4C8B-9E70-A8A415A1A13F}"/>
                </a:ext>
              </a:extLst>
            </p:cNvPr>
            <p:cNvCxnSpPr/>
            <p:nvPr/>
          </p:nvCxnSpPr>
          <p:spPr bwMode="auto">
            <a:xfrm>
              <a:off x="4702200" y="6893024"/>
              <a:ext cx="3384376" cy="0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857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FB4AD7B-D316-4FF5-BA1E-0479AE109009}"/>
                </a:ext>
              </a:extLst>
            </p:cNvPr>
            <p:cNvSpPr txBox="1"/>
            <p:nvPr/>
          </p:nvSpPr>
          <p:spPr>
            <a:xfrm>
              <a:off x="5425278" y="6361093"/>
              <a:ext cx="21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solidFill>
                    <a:srgbClr val="00B050"/>
                  </a:solidFill>
                </a:rPr>
                <a:t>Goldstandard</a:t>
              </a:r>
              <a:endParaRPr lang="en-GB" sz="28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7155782B-6483-4DFF-8136-BC574C4B69D5}"/>
              </a:ext>
            </a:extLst>
          </p:cNvPr>
          <p:cNvGrpSpPr/>
          <p:nvPr/>
        </p:nvGrpSpPr>
        <p:grpSpPr>
          <a:xfrm>
            <a:off x="7227328" y="5858679"/>
            <a:ext cx="4694243" cy="2759236"/>
            <a:chOff x="7170121" y="6172944"/>
            <a:chExt cx="4694243" cy="275923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E3B3D61-BA3C-4038-A2AC-22E3DFBE984C}"/>
                </a:ext>
              </a:extLst>
            </p:cNvPr>
            <p:cNvGrpSpPr/>
            <p:nvPr/>
          </p:nvGrpSpPr>
          <p:grpSpPr>
            <a:xfrm>
              <a:off x="9157149" y="6172944"/>
              <a:ext cx="2707215" cy="2759236"/>
              <a:chOff x="8014668" y="5869091"/>
              <a:chExt cx="2707215" cy="2759236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AC38959E-8E87-426A-A0A2-8F6A9A0C3634}"/>
                  </a:ext>
                </a:extLst>
              </p:cNvPr>
              <p:cNvSpPr/>
              <p:nvPr/>
            </p:nvSpPr>
            <p:spPr bwMode="auto">
              <a:xfrm>
                <a:off x="8014668" y="5869091"/>
                <a:ext cx="1353608" cy="2759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B66A5E9-E65A-4F74-BBD6-EA48002E029B}"/>
                  </a:ext>
                </a:extLst>
              </p:cNvPr>
              <p:cNvSpPr/>
              <p:nvPr/>
            </p:nvSpPr>
            <p:spPr bwMode="auto">
              <a:xfrm>
                <a:off x="9368275" y="5869091"/>
                <a:ext cx="1353608" cy="27592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" name="Teilkreis 14">
                <a:extLst>
                  <a:ext uri="{FF2B5EF4-FFF2-40B4-BE49-F238E27FC236}">
                    <a16:creationId xmlns:a16="http://schemas.microsoft.com/office/drawing/2014/main" id="{8F49B811-2774-4CAC-B516-056BFBCF9E4A}"/>
                  </a:ext>
                </a:extLst>
              </p:cNvPr>
              <p:cNvSpPr/>
              <p:nvPr/>
            </p:nvSpPr>
            <p:spPr bwMode="auto">
              <a:xfrm>
                <a:off x="8469519" y="6302147"/>
                <a:ext cx="1816449" cy="1872208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" name="Teilkreis 15">
                <a:extLst>
                  <a:ext uri="{FF2B5EF4-FFF2-40B4-BE49-F238E27FC236}">
                    <a16:creationId xmlns:a16="http://schemas.microsoft.com/office/drawing/2014/main" id="{F9C36809-8188-41F4-8BF1-5159901FCA6F}"/>
                  </a:ext>
                </a:extLst>
              </p:cNvPr>
              <p:cNvSpPr/>
              <p:nvPr/>
            </p:nvSpPr>
            <p:spPr bwMode="auto">
              <a:xfrm rot="10800000">
                <a:off x="8469602" y="6301138"/>
                <a:ext cx="1806898" cy="1872208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FF7C8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F41E6C7-7492-432F-A4D4-296018E85689}"/>
                </a:ext>
              </a:extLst>
            </p:cNvPr>
            <p:cNvSpPr txBox="1"/>
            <p:nvPr/>
          </p:nvSpPr>
          <p:spPr>
            <a:xfrm>
              <a:off x="7170121" y="6356314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false</a:t>
              </a:r>
              <a:r>
                <a:rPr lang="de-DE" sz="2000" dirty="0"/>
                <a:t> negatives</a:t>
              </a:r>
              <a:endParaRPr lang="en-GB" sz="20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B442DDD-07AF-406D-AB97-345BD92CD3A8}"/>
                </a:ext>
              </a:extLst>
            </p:cNvPr>
            <p:cNvSpPr txBox="1"/>
            <p:nvPr/>
          </p:nvSpPr>
          <p:spPr>
            <a:xfrm>
              <a:off x="7170121" y="8488667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true</a:t>
              </a:r>
              <a:r>
                <a:rPr lang="de-DE" sz="2000" dirty="0"/>
                <a:t> negatives</a:t>
              </a:r>
              <a:endParaRPr lang="en-GB" sz="20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76B6299-D67A-4A3D-8176-795CDA86A351}"/>
                </a:ext>
              </a:extLst>
            </p:cNvPr>
            <p:cNvSpPr txBox="1"/>
            <p:nvPr/>
          </p:nvSpPr>
          <p:spPr>
            <a:xfrm>
              <a:off x="7170121" y="7031088"/>
              <a:ext cx="1706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true</a:t>
              </a:r>
              <a:r>
                <a:rPr lang="de-DE" sz="2000" dirty="0"/>
                <a:t> positives</a:t>
              </a:r>
              <a:endParaRPr lang="en-GB" sz="20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76B2426-5C89-4840-A059-46D9CF9EB78A}"/>
                </a:ext>
              </a:extLst>
            </p:cNvPr>
            <p:cNvSpPr txBox="1"/>
            <p:nvPr/>
          </p:nvSpPr>
          <p:spPr>
            <a:xfrm>
              <a:off x="7170121" y="7845097"/>
              <a:ext cx="1976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false</a:t>
              </a:r>
              <a:r>
                <a:rPr lang="de-DE" sz="2000" dirty="0"/>
                <a:t> positives</a:t>
              </a:r>
              <a:endParaRPr lang="en-GB" sz="20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9C599F9E-53B6-47E0-B6D2-72ED43E53DDD}"/>
                </a:ext>
              </a:extLst>
            </p:cNvPr>
            <p:cNvCxnSpPr>
              <a:stCxn id="18" idx="3"/>
            </p:cNvCxnSpPr>
            <p:nvPr/>
          </p:nvCxnSpPr>
          <p:spPr bwMode="auto">
            <a:xfrm>
              <a:off x="8876825" y="6556369"/>
              <a:ext cx="735257" cy="37812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E6116B0-5190-4579-97A5-096BFC7500BF}"/>
                </a:ext>
              </a:extLst>
            </p:cNvPr>
            <p:cNvCxnSpPr>
              <a:stCxn id="20" idx="3"/>
            </p:cNvCxnSpPr>
            <p:nvPr/>
          </p:nvCxnSpPr>
          <p:spPr bwMode="auto">
            <a:xfrm>
              <a:off x="8876825" y="7231143"/>
              <a:ext cx="1260850" cy="102640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6EF2ADA-6B3C-4724-B6F6-B3906CE0B634}"/>
                </a:ext>
              </a:extLst>
            </p:cNvPr>
            <p:cNvCxnSpPr/>
            <p:nvPr/>
          </p:nvCxnSpPr>
          <p:spPr bwMode="auto">
            <a:xfrm flipV="1">
              <a:off x="8886375" y="7774871"/>
              <a:ext cx="2069765" cy="270281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2D1D2E6A-B6F9-4A7C-95E2-542387CC407A}"/>
                </a:ext>
              </a:extLst>
            </p:cNvPr>
            <p:cNvCxnSpPr>
              <a:stCxn id="19" idx="3"/>
            </p:cNvCxnSpPr>
            <p:nvPr/>
          </p:nvCxnSpPr>
          <p:spPr bwMode="auto">
            <a:xfrm flipV="1">
              <a:off x="8876825" y="8659106"/>
              <a:ext cx="2162079" cy="29616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83AE9B0-07B5-416C-B608-9451513AE736}"/>
              </a:ext>
            </a:extLst>
          </p:cNvPr>
          <p:cNvGrpSpPr/>
          <p:nvPr/>
        </p:nvGrpSpPr>
        <p:grpSpPr>
          <a:xfrm>
            <a:off x="7638818" y="2661083"/>
            <a:ext cx="595050" cy="1263080"/>
            <a:chOff x="7607888" y="2677616"/>
            <a:chExt cx="595050" cy="1263080"/>
          </a:xfrm>
        </p:grpSpPr>
        <p:sp>
          <p:nvSpPr>
            <p:cNvPr id="30" name="Teilkreis 29">
              <a:extLst>
                <a:ext uri="{FF2B5EF4-FFF2-40B4-BE49-F238E27FC236}">
                  <a16:creationId xmlns:a16="http://schemas.microsoft.com/office/drawing/2014/main" id="{C8BFA5F9-E195-4F3F-ACED-5AE30127BA06}"/>
                </a:ext>
              </a:extLst>
            </p:cNvPr>
            <p:cNvSpPr/>
            <p:nvPr/>
          </p:nvSpPr>
          <p:spPr bwMode="auto">
            <a:xfrm>
              <a:off x="7717713" y="2677616"/>
              <a:ext cx="438585" cy="403357"/>
            </a:xfrm>
            <a:prstGeom prst="pie">
              <a:avLst>
                <a:gd name="adj1" fmla="val 5373626"/>
                <a:gd name="adj2" fmla="val 16200000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C071A03-262C-4881-92A2-3D3D5DA374BB}"/>
                </a:ext>
              </a:extLst>
            </p:cNvPr>
            <p:cNvGrpSpPr/>
            <p:nvPr/>
          </p:nvGrpSpPr>
          <p:grpSpPr>
            <a:xfrm>
              <a:off x="7654528" y="3346233"/>
              <a:ext cx="548410" cy="594463"/>
              <a:chOff x="7654528" y="3346233"/>
              <a:chExt cx="548410" cy="594463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5271F9F-E26F-43EE-80F3-5ECA696F8890}"/>
                  </a:ext>
                </a:extLst>
              </p:cNvPr>
              <p:cNvSpPr/>
              <p:nvPr/>
            </p:nvSpPr>
            <p:spPr bwMode="auto">
              <a:xfrm>
                <a:off x="7654528" y="3346233"/>
                <a:ext cx="326831" cy="5944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2" name="Teilkreis 31">
                <a:extLst>
                  <a:ext uri="{FF2B5EF4-FFF2-40B4-BE49-F238E27FC236}">
                    <a16:creationId xmlns:a16="http://schemas.microsoft.com/office/drawing/2014/main" id="{1FEE080C-24BD-44F8-8999-02884A21693B}"/>
                  </a:ext>
                </a:extLst>
              </p:cNvPr>
              <p:cNvSpPr/>
              <p:nvPr/>
            </p:nvSpPr>
            <p:spPr bwMode="auto">
              <a:xfrm>
                <a:off x="7764353" y="3439533"/>
                <a:ext cx="438585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CA6BFE9-BC20-41E9-A2ED-B3F14EC08814}"/>
                </a:ext>
              </a:extLst>
            </p:cNvPr>
            <p:cNvCxnSpPr/>
            <p:nvPr/>
          </p:nvCxnSpPr>
          <p:spPr bwMode="auto">
            <a:xfrm>
              <a:off x="7607888" y="3215469"/>
              <a:ext cx="548410" cy="0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9CBE0F7-AB6B-4898-ADC9-418239861E28}"/>
              </a:ext>
            </a:extLst>
          </p:cNvPr>
          <p:cNvGrpSpPr/>
          <p:nvPr/>
        </p:nvGrpSpPr>
        <p:grpSpPr>
          <a:xfrm>
            <a:off x="8148025" y="1627909"/>
            <a:ext cx="548410" cy="1019943"/>
            <a:chOff x="8148025" y="1627909"/>
            <a:chExt cx="548410" cy="1019943"/>
          </a:xfrm>
        </p:grpSpPr>
        <p:sp>
          <p:nvSpPr>
            <p:cNvPr id="40" name="Teilkreis 39">
              <a:extLst>
                <a:ext uri="{FF2B5EF4-FFF2-40B4-BE49-F238E27FC236}">
                  <a16:creationId xmlns:a16="http://schemas.microsoft.com/office/drawing/2014/main" id="{51A22D6A-DF6A-4D77-95A2-79E9A4C1D5C8}"/>
                </a:ext>
              </a:extLst>
            </p:cNvPr>
            <p:cNvSpPr/>
            <p:nvPr/>
          </p:nvSpPr>
          <p:spPr bwMode="auto">
            <a:xfrm>
              <a:off x="8202856" y="2244495"/>
              <a:ext cx="440904" cy="403357"/>
            </a:xfrm>
            <a:prstGeom prst="pie">
              <a:avLst>
                <a:gd name="adj1" fmla="val 5373626"/>
                <a:gd name="adj2" fmla="val 16200000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CFC54830-B377-4911-99E5-5E5F6BE0AAAA}"/>
                </a:ext>
              </a:extLst>
            </p:cNvPr>
            <p:cNvGrpSpPr/>
            <p:nvPr/>
          </p:nvGrpSpPr>
          <p:grpSpPr>
            <a:xfrm>
              <a:off x="8148025" y="1627909"/>
              <a:ext cx="548410" cy="1018934"/>
              <a:chOff x="8148025" y="1627909"/>
              <a:chExt cx="548410" cy="1018934"/>
            </a:xfrm>
          </p:grpSpPr>
          <p:sp>
            <p:nvSpPr>
              <p:cNvPr id="36" name="Teilkreis 35">
                <a:extLst>
                  <a:ext uri="{FF2B5EF4-FFF2-40B4-BE49-F238E27FC236}">
                    <a16:creationId xmlns:a16="http://schemas.microsoft.com/office/drawing/2014/main" id="{54BCB4EE-800F-42AA-BE55-BC420715AA73}"/>
                  </a:ext>
                </a:extLst>
              </p:cNvPr>
              <p:cNvSpPr/>
              <p:nvPr/>
            </p:nvSpPr>
            <p:spPr bwMode="auto">
              <a:xfrm>
                <a:off x="8257850" y="1627909"/>
                <a:ext cx="438585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92D05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54DBEBC6-58E4-4B73-912E-A5A7A3D6B43B}"/>
                  </a:ext>
                </a:extLst>
              </p:cNvPr>
              <p:cNvCxnSpPr/>
              <p:nvPr/>
            </p:nvCxnSpPr>
            <p:spPr bwMode="auto">
              <a:xfrm>
                <a:off x="8148025" y="2140496"/>
                <a:ext cx="548410" cy="0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1" name="Teilkreis 40">
                <a:extLst>
                  <a:ext uri="{FF2B5EF4-FFF2-40B4-BE49-F238E27FC236}">
                    <a16:creationId xmlns:a16="http://schemas.microsoft.com/office/drawing/2014/main" id="{859E8B80-CD5B-4DA2-A57E-D4984200D4E3}"/>
                  </a:ext>
                </a:extLst>
              </p:cNvPr>
              <p:cNvSpPr/>
              <p:nvPr/>
            </p:nvSpPr>
            <p:spPr bwMode="auto">
              <a:xfrm rot="10800000">
                <a:off x="8202938" y="2243486"/>
                <a:ext cx="438586" cy="403357"/>
              </a:xfrm>
              <a:prstGeom prst="pie">
                <a:avLst>
                  <a:gd name="adj1" fmla="val 5373626"/>
                  <a:gd name="adj2" fmla="val 16200000"/>
                </a:avLst>
              </a:prstGeom>
              <a:solidFill>
                <a:srgbClr val="FF7C8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3D38A4F-F635-4D99-9DFE-0E221C18AD5B}"/>
              </a:ext>
            </a:extLst>
          </p:cNvPr>
          <p:cNvGrpSpPr/>
          <p:nvPr/>
        </p:nvGrpSpPr>
        <p:grpSpPr>
          <a:xfrm>
            <a:off x="402253" y="5011634"/>
            <a:ext cx="1794210" cy="2174630"/>
            <a:chOff x="504719" y="4917893"/>
            <a:chExt cx="1794210" cy="2174630"/>
          </a:xfrm>
        </p:grpSpPr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58A2A8D8-B1FE-479F-B65B-EAC35869D5D1}"/>
                </a:ext>
              </a:extLst>
            </p:cNvPr>
            <p:cNvSpPr/>
            <p:nvPr/>
          </p:nvSpPr>
          <p:spPr bwMode="auto">
            <a:xfrm rot="11379241">
              <a:off x="504719" y="4917893"/>
              <a:ext cx="1794210" cy="2174630"/>
            </a:xfrm>
            <a:prstGeom prst="arc">
              <a:avLst>
                <a:gd name="adj1" fmla="val 17781872"/>
                <a:gd name="adj2" fmla="val 2195665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" name="Flussdiagramm: Zusammenführen 45">
              <a:extLst>
                <a:ext uri="{FF2B5EF4-FFF2-40B4-BE49-F238E27FC236}">
                  <a16:creationId xmlns:a16="http://schemas.microsoft.com/office/drawing/2014/main" id="{B33C5861-BE41-48BA-8925-EF0E5E2C50D7}"/>
                </a:ext>
              </a:extLst>
            </p:cNvPr>
            <p:cNvSpPr/>
            <p:nvPr/>
          </p:nvSpPr>
          <p:spPr bwMode="auto">
            <a:xfrm rot="18788376">
              <a:off x="752817" y="6807184"/>
              <a:ext cx="195135" cy="129238"/>
            </a:xfrm>
            <a:prstGeom prst="flowChartMerg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913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BDF26-0573-4B06-9C45-3B8A9231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654050"/>
            <a:ext cx="12131675" cy="766763"/>
          </a:xfr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612CC2C2-D21F-4116-AE66-6F4FECF1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780456"/>
            <a:ext cx="12106275" cy="6985000"/>
          </a:xfrm>
        </p:spPr>
        <p:txBody>
          <a:bodyPr/>
          <a:lstStyle/>
          <a:p>
            <a:r>
              <a:rPr lang="de-DE" altLang="en-US" dirty="0"/>
              <a:t>Einleitung,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syntax</a:t>
            </a:r>
            <a:r>
              <a:rPr lang="de-DE" altLang="en-US" dirty="0"/>
              <a:t> </a:t>
            </a:r>
            <a:r>
              <a:rPr lang="de-DE" altLang="en-US" dirty="0" err="1"/>
              <a:t>analyse</a:t>
            </a:r>
            <a:r>
              <a:rPr lang="de-DE" altLang="en-US" dirty="0"/>
              <a:t> und des syntaktischen Parsens, </a:t>
            </a:r>
            <a:r>
              <a:rPr lang="de-DE" altLang="en-US" dirty="0" err="1"/>
              <a:t>notwendigkeit</a:t>
            </a:r>
            <a:r>
              <a:rPr lang="de-DE" altLang="en-US" dirty="0"/>
              <a:t> der </a:t>
            </a:r>
            <a:r>
              <a:rPr lang="de-DE" altLang="en-US" dirty="0" err="1"/>
              <a:t>evaluierung</a:t>
            </a:r>
            <a:r>
              <a:rPr lang="de-DE" altLang="en-US" dirty="0"/>
              <a:t> (jetzt oder in </a:t>
            </a:r>
            <a:r>
              <a:rPr lang="de-DE" altLang="en-US" dirty="0" err="1"/>
              <a:t>kapitel</a:t>
            </a:r>
            <a:r>
              <a:rPr lang="de-DE" altLang="en-US" dirty="0"/>
              <a:t> </a:t>
            </a:r>
            <a:r>
              <a:rPr lang="de-DE" altLang="en-US" dirty="0" err="1"/>
              <a:t>nlp</a:t>
            </a:r>
            <a:r>
              <a:rPr lang="de-DE" altLang="en-US" dirty="0"/>
              <a:t>)</a:t>
            </a:r>
          </a:p>
          <a:p>
            <a:r>
              <a:rPr lang="de-DE" altLang="en-US" dirty="0"/>
              <a:t> + Ziel der Arbeit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0E0935-1CD9-4447-BFC9-F5FFA954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3940696"/>
            <a:ext cx="6385725" cy="2279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07AC9-1F77-49F4-8AEB-EB8C115A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8FBC3-0BC0-488E-A5A7-30F4F08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465910"/>
            <a:ext cx="12106770" cy="52273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Ziel: Prozess zum Evaluieren der Parser bauen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Verwenden von bestehenden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Schreiben von eigenen Operatoren: </a:t>
            </a:r>
          </a:p>
          <a:p>
            <a:pPr marL="254000" lvl="1" indent="0">
              <a:buNone/>
            </a:pPr>
            <a:r>
              <a:rPr lang="de-DE" sz="2400" dirty="0"/>
              <a:t>Stanford Parser, Berkeley Parser, </a:t>
            </a:r>
            <a:r>
              <a:rPr lang="de-DE" sz="2400" dirty="0" err="1"/>
              <a:t>OpenNLP</a:t>
            </a:r>
            <a:r>
              <a:rPr lang="de-DE" sz="2400" dirty="0"/>
              <a:t> Parser, </a:t>
            </a:r>
            <a:r>
              <a:rPr lang="de-DE" sz="2400" dirty="0" err="1"/>
              <a:t>Compare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, Show </a:t>
            </a:r>
            <a:r>
              <a:rPr lang="de-DE" sz="2400" dirty="0" err="1"/>
              <a:t>Results</a:t>
            </a:r>
            <a:endParaRPr lang="en-GB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8E8565-3499-4171-A78B-451F9AE9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49" y="1669054"/>
            <a:ext cx="4337132" cy="15482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F24FFA-53EF-4A6C-B156-CB6BBA84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02" y="4767844"/>
            <a:ext cx="2743542" cy="23489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1DD897E-5AA0-411F-8121-5D3543EC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9" y="4849485"/>
            <a:ext cx="2745166" cy="2185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047D15-17DF-4BF5-B4D7-FDB2868D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016" y="4924810"/>
            <a:ext cx="2935116" cy="23480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8D58DB-DDB7-4025-BBA1-EE8778986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131" y="1844051"/>
            <a:ext cx="4825522" cy="1198976"/>
          </a:xfrm>
          <a:prstGeom prst="rect">
            <a:avLst/>
          </a:prstGeom>
        </p:spPr>
      </p:pic>
      <p:sp>
        <p:nvSpPr>
          <p:cNvPr id="15" name="Kreuz 14">
            <a:extLst>
              <a:ext uri="{FF2B5EF4-FFF2-40B4-BE49-F238E27FC236}">
                <a16:creationId xmlns:a16="http://schemas.microsoft.com/office/drawing/2014/main" id="{7217ACB5-029E-4EE4-A64F-14167C32C4C7}"/>
              </a:ext>
            </a:extLst>
          </p:cNvPr>
          <p:cNvSpPr/>
          <p:nvPr/>
        </p:nvSpPr>
        <p:spPr bwMode="auto">
          <a:xfrm>
            <a:off x="5451273" y="1986484"/>
            <a:ext cx="914400" cy="914400"/>
          </a:xfrm>
          <a:prstGeom prst="plus">
            <a:avLst>
              <a:gd name="adj" fmla="val 36594"/>
            </a:avLst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4EED124-60FA-4AB6-904F-BC835147F6A6}"/>
              </a:ext>
            </a:extLst>
          </p:cNvPr>
          <p:cNvCxnSpPr/>
          <p:nvPr/>
        </p:nvCxnSpPr>
        <p:spPr bwMode="auto">
          <a:xfrm>
            <a:off x="3545016" y="4924810"/>
            <a:ext cx="0" cy="2110317"/>
          </a:xfrm>
          <a:prstGeom prst="line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349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0BDFEF-5287-4BB6-905C-E549B820F8F9}"/>
              </a:ext>
            </a:extLst>
          </p:cNvPr>
          <p:cNvCxnSpPr/>
          <p:nvPr/>
        </p:nvCxnSpPr>
        <p:spPr bwMode="auto">
          <a:xfrm>
            <a:off x="6502400" y="4924810"/>
            <a:ext cx="0" cy="2110317"/>
          </a:xfrm>
          <a:prstGeom prst="line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349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441285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07AC9-1F77-49F4-8AEB-EB8C115A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Parser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6A3E57-94D8-4814-A472-3A515C1C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93" y="3449228"/>
            <a:ext cx="3240360" cy="2855143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3EDCAEC-B3D5-4B44-8A44-96764FF0B883}"/>
              </a:ext>
            </a:extLst>
          </p:cNvPr>
          <p:cNvGrpSpPr/>
          <p:nvPr/>
        </p:nvGrpSpPr>
        <p:grpSpPr>
          <a:xfrm>
            <a:off x="497933" y="2455628"/>
            <a:ext cx="4476355" cy="2033254"/>
            <a:chOff x="497933" y="2455628"/>
            <a:chExt cx="4476355" cy="2033254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C609F7CC-9341-4297-8F34-150CB99128B2}"/>
                </a:ext>
              </a:extLst>
            </p:cNvPr>
            <p:cNvCxnSpPr>
              <a:cxnSpLocks/>
              <a:stCxn id="24" idx="2"/>
            </p:cNvCxnSpPr>
            <p:nvPr/>
          </p:nvCxnSpPr>
          <p:spPr bwMode="auto">
            <a:xfrm>
              <a:off x="2736111" y="3453670"/>
              <a:ext cx="2119539" cy="1035212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DB7D53C-57CF-4571-BA2F-B9DE9BCDB0C5}"/>
                </a:ext>
              </a:extLst>
            </p:cNvPr>
            <p:cNvSpPr txBox="1"/>
            <p:nvPr/>
          </p:nvSpPr>
          <p:spPr>
            <a:xfrm>
              <a:off x="727292" y="2490916"/>
              <a:ext cx="42469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Modells 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SimpleFileObject</a:t>
              </a:r>
              <a:endParaRPr lang="en-GB" sz="2800" dirty="0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C336E9E7-A5EA-4369-A9C5-28AE7ABA16D5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AB270F-35D4-4283-B13F-21AC80BF7CE1}"/>
              </a:ext>
            </a:extLst>
          </p:cNvPr>
          <p:cNvGrpSpPr/>
          <p:nvPr/>
        </p:nvGrpSpPr>
        <p:grpSpPr>
          <a:xfrm>
            <a:off x="7417385" y="2449084"/>
            <a:ext cx="5013487" cy="1998186"/>
            <a:chOff x="7417385" y="2449084"/>
            <a:chExt cx="5013487" cy="1998186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88A50A0-D37B-48D9-8581-E657329BE754}"/>
                </a:ext>
              </a:extLst>
            </p:cNvPr>
            <p:cNvCxnSpPr>
              <a:cxnSpLocks/>
              <a:stCxn id="28" idx="2"/>
            </p:cNvCxnSpPr>
            <p:nvPr/>
          </p:nvCxnSpPr>
          <p:spPr bwMode="auto">
            <a:xfrm flipH="1">
              <a:off x="7726535" y="3447126"/>
              <a:ext cx="2197594" cy="100014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EA6ABF8-4B75-4868-B395-A931CBAD945E}"/>
                </a:ext>
              </a:extLst>
            </p:cNvPr>
            <p:cNvGrpSpPr/>
            <p:nvPr/>
          </p:nvGrpSpPr>
          <p:grpSpPr>
            <a:xfrm>
              <a:off x="7417385" y="2449084"/>
              <a:ext cx="5013487" cy="998042"/>
              <a:chOff x="7417385" y="2449084"/>
              <a:chExt cx="5013487" cy="998042"/>
            </a:xfrm>
          </p:grpSpPr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FB8F55C-CC81-410F-B9A0-5877B5341095}"/>
                  </a:ext>
                </a:extLst>
              </p:cNvPr>
              <p:cNvSpPr txBox="1"/>
              <p:nvPr/>
            </p:nvSpPr>
            <p:spPr>
              <a:xfrm>
                <a:off x="7619362" y="2455628"/>
                <a:ext cx="48115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800" dirty="0"/>
                  <a:t>Ausgabe des annotierten Textes</a:t>
                </a:r>
              </a:p>
              <a:p>
                <a:r>
                  <a:rPr lang="de-DE" sz="2800" dirty="0"/>
                  <a:t>als </a:t>
                </a:r>
                <a:r>
                  <a:rPr lang="de-DE" sz="2800" dirty="0" err="1"/>
                  <a:t>Document</a:t>
                </a:r>
                <a:endParaRPr lang="en-GB" sz="2800" dirty="0"/>
              </a:p>
            </p:txBody>
          </p:sp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E918B118-FCAB-4A95-AD4D-C0B3B37A6C43}"/>
                  </a:ext>
                </a:extLst>
              </p:cNvPr>
              <p:cNvSpPr/>
              <p:nvPr/>
            </p:nvSpPr>
            <p:spPr bwMode="auto">
              <a:xfrm>
                <a:off x="7417385" y="2449084"/>
                <a:ext cx="5013487" cy="998042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BD187FF-139A-4179-A1C1-C188EC8F4700}"/>
              </a:ext>
            </a:extLst>
          </p:cNvPr>
          <p:cNvGrpSpPr/>
          <p:nvPr/>
        </p:nvGrpSpPr>
        <p:grpSpPr>
          <a:xfrm>
            <a:off x="466658" y="5110328"/>
            <a:ext cx="5011417" cy="1953338"/>
            <a:chOff x="431844" y="5351177"/>
            <a:chExt cx="5011417" cy="195333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F6E44FE-40C5-4742-9718-E8BD05E263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2937551" y="5351177"/>
              <a:ext cx="1883285" cy="95529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77C64B1-E2E5-496A-AADA-8828B53CF0E3}"/>
                </a:ext>
              </a:extLst>
            </p:cNvPr>
            <p:cNvSpPr txBox="1"/>
            <p:nvPr/>
          </p:nvSpPr>
          <p:spPr>
            <a:xfrm>
              <a:off x="497933" y="6304371"/>
              <a:ext cx="49453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zu parsenden Textes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747F612A-C960-4649-85BC-DE1863B212CF}"/>
                </a:ext>
              </a:extLst>
            </p:cNvPr>
            <p:cNvSpPr/>
            <p:nvPr/>
          </p:nvSpPr>
          <p:spPr bwMode="auto">
            <a:xfrm>
              <a:off x="431844" y="6306473"/>
              <a:ext cx="5011414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A448C68-014F-4E23-AC22-6A85220B8E4B}"/>
              </a:ext>
            </a:extLst>
          </p:cNvPr>
          <p:cNvGrpSpPr/>
          <p:nvPr/>
        </p:nvGrpSpPr>
        <p:grpSpPr>
          <a:xfrm>
            <a:off x="7684658" y="5110328"/>
            <a:ext cx="5123645" cy="1953338"/>
            <a:chOff x="7712991" y="5169353"/>
            <a:chExt cx="5123645" cy="1953338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D63D1646-812E-4111-B1D1-A71CAA5EE8D7}"/>
                </a:ext>
              </a:extLst>
            </p:cNvPr>
            <p:cNvCxnSpPr>
              <a:cxnSpLocks/>
              <a:stCxn id="32" idx="0"/>
            </p:cNvCxnSpPr>
            <p:nvPr/>
          </p:nvCxnSpPr>
          <p:spPr bwMode="auto">
            <a:xfrm flipH="1" flipV="1">
              <a:off x="7754868" y="5169353"/>
              <a:ext cx="2519945" cy="95529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E0F4DCF-6556-44CA-A392-485E7076CF70}"/>
                </a:ext>
              </a:extLst>
            </p:cNvPr>
            <p:cNvSpPr txBox="1"/>
            <p:nvPr/>
          </p:nvSpPr>
          <p:spPr>
            <a:xfrm>
              <a:off x="7823148" y="6109559"/>
              <a:ext cx="50134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Ausgabe des Namens des Parsers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42146F7-2C71-4C74-A021-CA9D672E1FC7}"/>
                </a:ext>
              </a:extLst>
            </p:cNvPr>
            <p:cNvSpPr/>
            <p:nvPr/>
          </p:nvSpPr>
          <p:spPr bwMode="auto">
            <a:xfrm>
              <a:off x="7712991" y="6124649"/>
              <a:ext cx="5123643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9143750-F00C-433F-B15C-2C100961C170}"/>
              </a:ext>
            </a:extLst>
          </p:cNvPr>
          <p:cNvGrpSpPr/>
          <p:nvPr/>
        </p:nvGrpSpPr>
        <p:grpSpPr>
          <a:xfrm>
            <a:off x="727292" y="5111517"/>
            <a:ext cx="11703580" cy="3571637"/>
            <a:chOff x="727292" y="5111517"/>
            <a:chExt cx="11703580" cy="3571637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ED14890-5D54-4EF0-850E-2C2A9236CA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65673" y="5111517"/>
              <a:ext cx="0" cy="257359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BF604668-A73B-4047-B5F2-936F22EBAC7B}"/>
                </a:ext>
              </a:extLst>
            </p:cNvPr>
            <p:cNvSpPr/>
            <p:nvPr/>
          </p:nvSpPr>
          <p:spPr bwMode="auto">
            <a:xfrm>
              <a:off x="727292" y="7685112"/>
              <a:ext cx="11703580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D6498B1-57FC-4F64-A695-CB0F02E57090}"/>
                </a:ext>
              </a:extLst>
            </p:cNvPr>
            <p:cNvSpPr txBox="1"/>
            <p:nvPr/>
          </p:nvSpPr>
          <p:spPr>
            <a:xfrm>
              <a:off x="814052" y="7707079"/>
              <a:ext cx="11463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Methode </a:t>
              </a:r>
              <a:r>
                <a:rPr lang="de-DE" sz="2800" dirty="0" err="1"/>
                <a:t>doWork</a:t>
              </a:r>
              <a:r>
                <a:rPr lang="de-DE" sz="2800" dirty="0"/>
                <a:t> (wird beim Durchlaufen des Operators aufgerufen) führt die </a:t>
              </a:r>
              <a:r>
                <a:rPr lang="de-DE" sz="2800" dirty="0" err="1"/>
                <a:t>Parserfunktionalität</a:t>
              </a:r>
              <a:r>
                <a:rPr lang="de-DE" sz="2800" dirty="0"/>
                <a:t> aus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59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ED8BA-DEF7-422E-8AD0-91FCE4E2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5D132A-1F86-4365-8BCF-BC3151D3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1" y="3333207"/>
            <a:ext cx="2577710" cy="239137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7EA9DA7-BAAA-4F1A-B56B-603354C49605}"/>
              </a:ext>
            </a:extLst>
          </p:cNvPr>
          <p:cNvGrpSpPr/>
          <p:nvPr/>
        </p:nvGrpSpPr>
        <p:grpSpPr>
          <a:xfrm>
            <a:off x="402432" y="2102461"/>
            <a:ext cx="5667920" cy="1891892"/>
            <a:chOff x="497933" y="2455628"/>
            <a:chExt cx="5667920" cy="189189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79AE6A4-DEB4-4EC0-B484-D060C7CC5E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74288" y="2962705"/>
              <a:ext cx="1191565" cy="138481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E8CD2E7-0F61-4EB5-99D2-6478F2DEABB6}"/>
                </a:ext>
              </a:extLst>
            </p:cNvPr>
            <p:cNvSpPr txBox="1"/>
            <p:nvPr/>
          </p:nvSpPr>
          <p:spPr>
            <a:xfrm>
              <a:off x="727292" y="2490916"/>
              <a:ext cx="41957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Namens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FE33833F-6B2B-4FA9-AF41-4699E49492F1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CE683DF-837B-411A-B0D4-18D9265C4581}"/>
              </a:ext>
            </a:extLst>
          </p:cNvPr>
          <p:cNvGrpSpPr/>
          <p:nvPr/>
        </p:nvGrpSpPr>
        <p:grpSpPr>
          <a:xfrm>
            <a:off x="389161" y="3936438"/>
            <a:ext cx="5681191" cy="998042"/>
            <a:chOff x="497933" y="2455628"/>
            <a:chExt cx="5681191" cy="998042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D4182155-9CF1-4C13-9D19-81979184D7BB}"/>
                </a:ext>
              </a:extLst>
            </p:cNvPr>
            <p:cNvCxnSpPr>
              <a:cxnSpLocks/>
              <a:stCxn id="14" idx="3"/>
            </p:cNvCxnSpPr>
            <p:nvPr/>
          </p:nvCxnSpPr>
          <p:spPr bwMode="auto">
            <a:xfrm>
              <a:off x="4974288" y="2954649"/>
              <a:ext cx="1204836" cy="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18938D1-0F8F-40C1-93E0-3EEF7640D2A0}"/>
                </a:ext>
              </a:extLst>
            </p:cNvPr>
            <p:cNvSpPr txBox="1"/>
            <p:nvPr/>
          </p:nvSpPr>
          <p:spPr>
            <a:xfrm>
              <a:off x="727292" y="2490916"/>
              <a:ext cx="41828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Eingabe des Parser Outputs</a:t>
              </a:r>
            </a:p>
            <a:p>
              <a:r>
                <a:rPr lang="de-DE" sz="2800" dirty="0"/>
                <a:t>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9E94FC3-FDEF-4D8C-91C7-28F867308407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257B5-D739-4E64-B64D-68E9053A3F92}"/>
              </a:ext>
            </a:extLst>
          </p:cNvPr>
          <p:cNvGrpSpPr/>
          <p:nvPr/>
        </p:nvGrpSpPr>
        <p:grpSpPr>
          <a:xfrm>
            <a:off x="430296" y="4876565"/>
            <a:ext cx="5640056" cy="1713376"/>
            <a:chOff x="497933" y="1740294"/>
            <a:chExt cx="5640056" cy="1713376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CCE466C0-50CC-4640-B34D-F6C302E51D60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 flipV="1">
              <a:off x="4974288" y="1740294"/>
              <a:ext cx="1163701" cy="12143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B65330-03D7-47F1-BC47-73331B4DFDF0}"/>
                </a:ext>
              </a:extLst>
            </p:cNvPr>
            <p:cNvSpPr txBox="1"/>
            <p:nvPr/>
          </p:nvSpPr>
          <p:spPr>
            <a:xfrm>
              <a:off x="727292" y="2490916"/>
              <a:ext cx="42958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Eingabe des Goldstandards als </a:t>
              </a:r>
              <a:r>
                <a:rPr lang="de-DE" sz="2800" dirty="0" err="1"/>
                <a:t>Document</a:t>
              </a:r>
              <a:endParaRPr lang="en-GB" sz="2800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D0264BD7-F3FC-4A27-AEF4-D59528B0C0CA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03A29F2-5CFF-4C70-BD41-EFFC415019A1}"/>
              </a:ext>
            </a:extLst>
          </p:cNvPr>
          <p:cNvGrpSpPr/>
          <p:nvPr/>
        </p:nvGrpSpPr>
        <p:grpSpPr>
          <a:xfrm>
            <a:off x="8086576" y="2507003"/>
            <a:ext cx="4247985" cy="3217574"/>
            <a:chOff x="-1165171" y="2455628"/>
            <a:chExt cx="6139459" cy="1041383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8E7C762-C7B4-495D-8987-7C4EC7BAC799}"/>
                </a:ext>
              </a:extLst>
            </p:cNvPr>
            <p:cNvCxnSpPr>
              <a:cxnSpLocks/>
              <a:stCxn id="27" idx="1"/>
            </p:cNvCxnSpPr>
            <p:nvPr/>
          </p:nvCxnSpPr>
          <p:spPr bwMode="auto">
            <a:xfrm flipH="1" flipV="1">
              <a:off x="-1165171" y="2954649"/>
              <a:ext cx="1663104" cy="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6CBEB11-D311-4F9E-8820-B21DD18BFB80}"/>
                </a:ext>
              </a:extLst>
            </p:cNvPr>
            <p:cNvSpPr txBox="1"/>
            <p:nvPr/>
          </p:nvSpPr>
          <p:spPr>
            <a:xfrm>
              <a:off x="727291" y="2490916"/>
              <a:ext cx="4144119" cy="100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Ausgabe der errechneten Bewertungskenn-zahlen als Tabellenzeile eines </a:t>
              </a:r>
              <a:r>
                <a:rPr lang="de-DE" sz="2800" dirty="0" err="1"/>
                <a:t>ExampleSets</a:t>
              </a:r>
              <a:endParaRPr lang="de-DE" sz="2800" dirty="0"/>
            </a:p>
            <a:p>
              <a:endParaRPr lang="en-GB" sz="2800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057A9A7-BBD5-4BD5-B73E-01DC1ACCE6A6}"/>
                </a:ext>
              </a:extLst>
            </p:cNvPr>
            <p:cNvSpPr/>
            <p:nvPr/>
          </p:nvSpPr>
          <p:spPr bwMode="auto">
            <a:xfrm>
              <a:off x="497933" y="2455628"/>
              <a:ext cx="4476355" cy="998042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811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435F2-7C6C-4CB6-9247-9183FBA6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78" y="5524872"/>
            <a:ext cx="10954642" cy="504056"/>
          </a:xfrm>
        </p:spPr>
        <p:txBody>
          <a:bodyPr/>
          <a:lstStyle/>
          <a:p>
            <a:r>
              <a:rPr lang="de-DE" sz="2400" dirty="0"/>
              <a:t>( (S (NP (PRP </a:t>
            </a:r>
            <a:r>
              <a:rPr lang="de-DE" sz="2400" dirty="0" err="1"/>
              <a:t>They</a:t>
            </a:r>
            <a:r>
              <a:rPr lang="de-DE" sz="2400" dirty="0"/>
              <a:t>)) (VP (VBP </a:t>
            </a:r>
            <a:r>
              <a:rPr lang="de-DE" sz="2400" dirty="0" err="1"/>
              <a:t>learn</a:t>
            </a:r>
            <a:r>
              <a:rPr lang="de-DE" sz="2400" dirty="0"/>
              <a:t>) (S (ADJP (RB </a:t>
            </a:r>
            <a:r>
              <a:rPr lang="de-DE" sz="2400" dirty="0" err="1"/>
              <a:t>much</a:t>
            </a:r>
            <a:r>
              <a:rPr lang="de-DE" sz="2400" dirty="0"/>
              <a:t>) (RBR </a:t>
            </a:r>
            <a:r>
              <a:rPr lang="de-DE" sz="2400" dirty="0" err="1"/>
              <a:t>faster</a:t>
            </a:r>
            <a:r>
              <a:rPr lang="de-DE" sz="2400" dirty="0"/>
              <a:t>)))) (. .))</a:t>
            </a:r>
            <a:endParaRPr lang="en-GB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BFC0CD-0A35-46AF-A352-A541D2CF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73" y="1446920"/>
            <a:ext cx="3783053" cy="353208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884B29-1912-4C6D-8550-18E63AD8715C}"/>
              </a:ext>
            </a:extLst>
          </p:cNvPr>
          <p:cNvSpPr txBox="1"/>
          <p:nvPr/>
        </p:nvSpPr>
        <p:spPr>
          <a:xfrm rot="5400000">
            <a:off x="6282627" y="489799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6838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Evaluierung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2435F2-7C6C-4CB6-9247-9183FBA6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79" y="1708448"/>
            <a:ext cx="10954642" cy="504056"/>
          </a:xfrm>
        </p:spPr>
        <p:txBody>
          <a:bodyPr/>
          <a:lstStyle/>
          <a:p>
            <a:r>
              <a:rPr lang="de-DE" sz="2400" dirty="0"/>
              <a:t>( (S (NP (PRP </a:t>
            </a:r>
            <a:r>
              <a:rPr lang="de-DE" sz="2400" dirty="0" err="1"/>
              <a:t>They</a:t>
            </a:r>
            <a:r>
              <a:rPr lang="de-DE" sz="2400" dirty="0"/>
              <a:t>)) (VP (VBP </a:t>
            </a:r>
            <a:r>
              <a:rPr lang="de-DE" sz="2400" dirty="0" err="1"/>
              <a:t>learn</a:t>
            </a:r>
            <a:r>
              <a:rPr lang="de-DE" sz="2400" dirty="0"/>
              <a:t>) (S (ADJP (RB </a:t>
            </a:r>
            <a:r>
              <a:rPr lang="de-DE" sz="2400" dirty="0" err="1"/>
              <a:t>much</a:t>
            </a:r>
            <a:r>
              <a:rPr lang="de-DE" sz="2400" dirty="0"/>
              <a:t>) (RBR </a:t>
            </a:r>
            <a:r>
              <a:rPr lang="de-DE" sz="2400" dirty="0" err="1"/>
              <a:t>faster</a:t>
            </a:r>
            <a:r>
              <a:rPr lang="de-DE" sz="2400" dirty="0"/>
              <a:t>)))) (. .))</a:t>
            </a:r>
            <a:endParaRPr lang="en-GB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B79DA6B-A10C-4DAB-812D-467ADEB33E0D}"/>
              </a:ext>
            </a:extLst>
          </p:cNvPr>
          <p:cNvSpPr/>
          <p:nvPr/>
        </p:nvSpPr>
        <p:spPr bwMode="auto">
          <a:xfrm>
            <a:off x="813768" y="1564432"/>
            <a:ext cx="11165953" cy="765944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2118F88-C1F8-4A96-8019-39224A9F723C}"/>
              </a:ext>
            </a:extLst>
          </p:cNvPr>
          <p:cNvSpPr txBox="1">
            <a:spLocks/>
          </p:cNvSpPr>
          <p:nvPr/>
        </p:nvSpPr>
        <p:spPr bwMode="auto">
          <a:xfrm>
            <a:off x="300286" y="2572544"/>
            <a:ext cx="12106770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/>
            <a:r>
              <a:rPr lang="de-DE" sz="2400" kern="0" dirty="0"/>
              <a:t>1. Annotierten Satz in </a:t>
            </a:r>
            <a:r>
              <a:rPr lang="de-DE" sz="2400" kern="0" dirty="0" err="1"/>
              <a:t>Tokenarray</a:t>
            </a:r>
            <a:r>
              <a:rPr lang="de-DE" sz="2400" kern="0" dirty="0"/>
              <a:t> aufsplitten</a:t>
            </a:r>
          </a:p>
          <a:p>
            <a:pPr marL="0" indent="0"/>
            <a:r>
              <a:rPr lang="de-DE" sz="2400" kern="0" dirty="0">
                <a:sym typeface="Wingdings" panose="05000000000000000000" pitchFamily="2" charset="2"/>
              </a:rPr>
              <a:t>	 {(, (, S, (, NP, (, PRP, </a:t>
            </a:r>
            <a:r>
              <a:rPr lang="de-DE" sz="2400" kern="0" dirty="0" err="1">
                <a:sym typeface="Wingdings" panose="05000000000000000000" pitchFamily="2" charset="2"/>
              </a:rPr>
              <a:t>They</a:t>
            </a:r>
            <a:r>
              <a:rPr lang="de-DE" sz="2400" kern="0" dirty="0">
                <a:sym typeface="Wingdings" panose="05000000000000000000" pitchFamily="2" charset="2"/>
              </a:rPr>
              <a:t>, ), ), …}</a:t>
            </a:r>
            <a:endParaRPr lang="de-DE" sz="2400" kern="0" dirty="0"/>
          </a:p>
          <a:p>
            <a:pPr marL="0" indent="0"/>
            <a:r>
              <a:rPr lang="de-DE" sz="2400" kern="0" dirty="0"/>
              <a:t>2. Aus den Token die Konstituenten mit Nichtterminal, Start- und Endpunkt bilden. Hierzu wurde die Klasse </a:t>
            </a:r>
            <a:r>
              <a:rPr lang="de-DE" sz="2400" i="1" kern="0" dirty="0" err="1"/>
              <a:t>ParseTreeNode</a:t>
            </a:r>
            <a:r>
              <a:rPr lang="de-DE" sz="2400" kern="0" dirty="0"/>
              <a:t> und das </a:t>
            </a:r>
            <a:r>
              <a:rPr lang="de-DE" sz="2400" kern="0" dirty="0" err="1"/>
              <a:t>Enum</a:t>
            </a:r>
            <a:r>
              <a:rPr lang="de-DE" sz="2400" kern="0" dirty="0"/>
              <a:t> </a:t>
            </a:r>
            <a:r>
              <a:rPr lang="de-DE" sz="2400" i="1" kern="0" dirty="0" err="1"/>
              <a:t>PennTag</a:t>
            </a:r>
            <a:r>
              <a:rPr lang="de-DE" sz="2400" kern="0" dirty="0"/>
              <a:t> implementiert</a:t>
            </a:r>
          </a:p>
          <a:p>
            <a:pPr marL="0" indent="0"/>
            <a:r>
              <a:rPr lang="de-DE" sz="2400" kern="0" dirty="0"/>
              <a:t>	</a:t>
            </a:r>
            <a:r>
              <a:rPr lang="de-DE" sz="2400" kern="0" dirty="0">
                <a:sym typeface="Wingdings" panose="05000000000000000000" pitchFamily="2" charset="2"/>
              </a:rPr>
              <a:t> {</a:t>
            </a:r>
            <a:r>
              <a:rPr lang="de-DE" sz="2400" kern="0" dirty="0" err="1">
                <a:sym typeface="Wingdings" panose="05000000000000000000" pitchFamily="2" charset="2"/>
              </a:rPr>
              <a:t>ParseTreeNode</a:t>
            </a:r>
            <a:r>
              <a:rPr lang="de-DE" sz="2400" kern="0" dirty="0">
                <a:sym typeface="Wingdings" panose="05000000000000000000" pitchFamily="2" charset="2"/>
              </a:rPr>
              <a:t>(</a:t>
            </a:r>
            <a:r>
              <a:rPr lang="de-DE" sz="2400" kern="0" dirty="0" err="1">
                <a:sym typeface="Wingdings" panose="05000000000000000000" pitchFamily="2" charset="2"/>
              </a:rPr>
              <a:t>PennTag</a:t>
            </a:r>
            <a:r>
              <a:rPr lang="de-DE" sz="2400" kern="0" dirty="0">
                <a:sym typeface="Wingdings" panose="05000000000000000000" pitchFamily="2" charset="2"/>
              </a:rPr>
              <a:t>(S), 0, 5), </a:t>
            </a:r>
            <a:r>
              <a:rPr lang="de-DE" sz="2400" kern="0" dirty="0" err="1">
                <a:sym typeface="Wingdings" panose="05000000000000000000" pitchFamily="2" charset="2"/>
              </a:rPr>
              <a:t>ParseTreeNode</a:t>
            </a:r>
            <a:r>
              <a:rPr lang="de-DE" sz="2400" kern="0" dirty="0">
                <a:sym typeface="Wingdings" panose="05000000000000000000" pitchFamily="2" charset="2"/>
              </a:rPr>
              <a:t>(</a:t>
            </a:r>
            <a:r>
              <a:rPr lang="de-DE" sz="2400" kern="0" dirty="0" err="1">
                <a:sym typeface="Wingdings" panose="05000000000000000000" pitchFamily="2" charset="2"/>
              </a:rPr>
              <a:t>PennTag</a:t>
            </a:r>
            <a:r>
              <a:rPr lang="de-DE" sz="2400" kern="0" dirty="0">
                <a:sym typeface="Wingdings" panose="05000000000000000000" pitchFamily="2" charset="2"/>
              </a:rPr>
              <a:t>(NP), 0, 1), …}</a:t>
            </a:r>
            <a:endParaRPr lang="de-DE" sz="2400" kern="0" dirty="0"/>
          </a:p>
          <a:p>
            <a:pPr marL="0" indent="0"/>
            <a:r>
              <a:rPr lang="de-DE" sz="2400" kern="0" dirty="0"/>
              <a:t>3. Menge an Konstituenten des Parsers mit der Menge an Konstituenten des Goldstandards vergleichen und Bewertungskennzahlen errechnen</a:t>
            </a:r>
          </a:p>
          <a:p>
            <a:pPr marL="0" indent="0"/>
            <a:endParaRPr lang="en-GB" sz="2800" kern="0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879AFE7-0B4A-48DA-BFEC-ADB8780CAFEC}"/>
              </a:ext>
            </a:extLst>
          </p:cNvPr>
          <p:cNvGrpSpPr/>
          <p:nvPr/>
        </p:nvGrpSpPr>
        <p:grpSpPr>
          <a:xfrm>
            <a:off x="1461840" y="6771328"/>
            <a:ext cx="10081120" cy="2164064"/>
            <a:chOff x="1476000" y="6799936"/>
            <a:chExt cx="10081120" cy="216406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1E6AD2D-94B2-431F-B33A-256AC706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864" y="6799936"/>
              <a:ext cx="9293745" cy="2135456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F02896F-F857-48E0-B0FB-51EF723B6D82}"/>
                </a:ext>
              </a:extLst>
            </p:cNvPr>
            <p:cNvSpPr/>
            <p:nvPr/>
          </p:nvSpPr>
          <p:spPr bwMode="auto">
            <a:xfrm>
              <a:off x="1476000" y="7920000"/>
              <a:ext cx="10081120" cy="10440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503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9140-DC46-4FF9-A4C7-5980EAA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Implementierung: Eigene Operatoren - Ausgabe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B07759-AD70-4AA2-A89E-C2B4E2D3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69" y="2500536"/>
            <a:ext cx="3312368" cy="2782388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7FE9FD1-4D41-4F55-84E8-9069B6CB5ED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4764809" y="3292625"/>
            <a:ext cx="868796" cy="7241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232504B-4378-4B02-99DC-89547C948169}"/>
              </a:ext>
            </a:extLst>
          </p:cNvPr>
          <p:cNvSpPr txBox="1"/>
          <p:nvPr/>
        </p:nvSpPr>
        <p:spPr>
          <a:xfrm>
            <a:off x="502415" y="2893428"/>
            <a:ext cx="4246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Eingabe ist Ausgabe der einzelnen Evaluations-Operatoren. Port-Anzahl wächst mit den Anschlüssen.</a:t>
            </a:r>
            <a:endParaRPr lang="en-GB" sz="28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1577156-1B00-442C-A7D4-00634C36FF7F}"/>
              </a:ext>
            </a:extLst>
          </p:cNvPr>
          <p:cNvSpPr/>
          <p:nvPr/>
        </p:nvSpPr>
        <p:spPr bwMode="auto">
          <a:xfrm>
            <a:off x="288454" y="2750702"/>
            <a:ext cx="4476355" cy="2532222"/>
          </a:xfrm>
          <a:prstGeom prst="round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035A78-6869-48EB-8261-89D9331C5FC9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4764809" y="3796681"/>
            <a:ext cx="873495" cy="22013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0DA8A94-F16C-4F3C-9849-56C72F847C5B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764809" y="4016813"/>
            <a:ext cx="1449559" cy="28392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A40EF81-61C4-4AFF-A813-ACAA1EECE64B}"/>
              </a:ext>
            </a:extLst>
          </p:cNvPr>
          <p:cNvGrpSpPr/>
          <p:nvPr/>
        </p:nvGrpSpPr>
        <p:grpSpPr>
          <a:xfrm>
            <a:off x="8518624" y="2449566"/>
            <a:ext cx="3912438" cy="1851170"/>
            <a:chOff x="-217150" y="2455628"/>
            <a:chExt cx="3912438" cy="3147314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36854B32-E9A2-4BD3-AC91-B852CE1BEB2F}"/>
                </a:ext>
              </a:extLst>
            </p:cNvPr>
            <p:cNvCxnSpPr>
              <a:cxnSpLocks/>
              <a:stCxn id="45" idx="1"/>
            </p:cNvCxnSpPr>
            <p:nvPr/>
          </p:nvCxnSpPr>
          <p:spPr bwMode="auto">
            <a:xfrm flipH="1" flipV="1">
              <a:off x="-217150" y="3985864"/>
              <a:ext cx="715083" cy="4342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A8AB0B9-A7B5-4331-8322-840B2B0C3B21}"/>
                </a:ext>
              </a:extLst>
            </p:cNvPr>
            <p:cNvSpPr txBox="1"/>
            <p:nvPr/>
          </p:nvSpPr>
          <p:spPr>
            <a:xfrm>
              <a:off x="727293" y="2490916"/>
              <a:ext cx="296799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Eingabezeilen werden zu einer Tabelle zusammengefügt</a:t>
              </a:r>
              <a:endParaRPr lang="en-GB" sz="2800" dirty="0"/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C34B4AF3-6A8F-4E9F-B432-05F21ACF0195}"/>
                </a:ext>
              </a:extLst>
            </p:cNvPr>
            <p:cNvSpPr/>
            <p:nvPr/>
          </p:nvSpPr>
          <p:spPr bwMode="auto">
            <a:xfrm>
              <a:off x="497933" y="2455628"/>
              <a:ext cx="2967995" cy="3147314"/>
            </a:xfrm>
            <a:prstGeom prst="round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95B48F27-3A54-4037-AF11-3E58572D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72" y="6007488"/>
            <a:ext cx="10046123" cy="2308333"/>
          </a:xfrm>
          <a:prstGeom prst="rect">
            <a:avLst/>
          </a:prstGeom>
        </p:spPr>
      </p:pic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84B72879-C398-4E86-B1E6-DC52D37AB157}"/>
              </a:ext>
            </a:extLst>
          </p:cNvPr>
          <p:cNvCxnSpPr>
            <a:cxnSpLocks/>
            <a:stCxn id="45" idx="2"/>
            <a:endCxn id="14" idx="1"/>
          </p:cNvCxnSpPr>
          <p:nvPr/>
        </p:nvCxnSpPr>
        <p:spPr bwMode="auto">
          <a:xfrm rot="5400000">
            <a:off x="4803330" y="1247279"/>
            <a:ext cx="2860919" cy="8967833"/>
          </a:xfrm>
          <a:prstGeom prst="curvedConnector4">
            <a:avLst>
              <a:gd name="adj1" fmla="val 42904"/>
              <a:gd name="adj2" fmla="val 113672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412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3272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B21A7-A028-48BF-BC53-7B0D6DD9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der Parser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F3A78-9F97-4A04-9FA9-981A922E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Stanford Parser: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Modell: </a:t>
            </a:r>
            <a:r>
              <a:rPr lang="de-DE" dirty="0" err="1"/>
              <a:t>unlexikalisierte</a:t>
            </a:r>
            <a:r>
              <a:rPr lang="de-DE" dirty="0"/>
              <a:t> PCFG, trainiert auf Wall Street Journal Daten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Parsing</a:t>
            </a:r>
            <a:r>
              <a:rPr lang="de-DE" dirty="0"/>
              <a:t> Algorithmus: CKY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Nach eigenen Angaben: F</a:t>
            </a:r>
            <a:r>
              <a:rPr lang="de-DE" baseline="-25000" dirty="0"/>
              <a:t>1</a:t>
            </a:r>
            <a:r>
              <a:rPr lang="de-DE" dirty="0"/>
              <a:t> = 86,3%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Berkeley Parser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Modell: </a:t>
            </a:r>
            <a:r>
              <a:rPr lang="de-DE" dirty="0" err="1"/>
              <a:t>unlexikalisierte</a:t>
            </a:r>
            <a:r>
              <a:rPr lang="de-DE" dirty="0"/>
              <a:t> PCFG, trainiert auf selben Daten wie Stanford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Parsing</a:t>
            </a:r>
            <a:r>
              <a:rPr lang="de-DE" dirty="0"/>
              <a:t> Algorithmus: CKY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Nach eigenen Angaben: F</a:t>
            </a:r>
            <a:r>
              <a:rPr lang="de-DE" baseline="-25000" dirty="0"/>
              <a:t>1</a:t>
            </a:r>
            <a:r>
              <a:rPr lang="de-DE" dirty="0"/>
              <a:t> = 90,2%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OpenNLP</a:t>
            </a:r>
            <a:r>
              <a:rPr lang="de-DE" dirty="0"/>
              <a:t> Parser (keine Informationen verfügbar)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6BB9DE-F3B6-4DB6-A6AC-AD065353DEC8}"/>
              </a:ext>
            </a:extLst>
          </p:cNvPr>
          <p:cNvSpPr txBox="1"/>
          <p:nvPr/>
        </p:nvSpPr>
        <p:spPr>
          <a:xfrm>
            <a:off x="8023106" y="5884912"/>
            <a:ext cx="423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Modell hat vermutlich besseres </a:t>
            </a:r>
            <a:r>
              <a:rPr lang="de-DE" sz="2400" dirty="0" err="1">
                <a:solidFill>
                  <a:srgbClr val="FF0000"/>
                </a:solidFill>
              </a:rPr>
              <a:t>Split&amp;Merge</a:t>
            </a:r>
            <a:r>
              <a:rPr lang="de-DE" sz="2400" dirty="0">
                <a:solidFill>
                  <a:srgbClr val="FF0000"/>
                </a:solidFill>
              </a:rPr>
              <a:t> Verfahren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A91ACF-C5E4-47FB-AE86-AD5A473FD3C1}"/>
              </a:ext>
            </a:extLst>
          </p:cNvPr>
          <p:cNvSpPr/>
          <p:nvPr/>
        </p:nvSpPr>
        <p:spPr bwMode="auto">
          <a:xfrm>
            <a:off x="7366496" y="5884912"/>
            <a:ext cx="4896544" cy="936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Gewitterblitz 5">
            <a:extLst>
              <a:ext uri="{FF2B5EF4-FFF2-40B4-BE49-F238E27FC236}">
                <a16:creationId xmlns:a16="http://schemas.microsoft.com/office/drawing/2014/main" id="{F24644D2-D3C7-4C81-9B78-1608907E4019}"/>
              </a:ext>
            </a:extLst>
          </p:cNvPr>
          <p:cNvSpPr/>
          <p:nvPr/>
        </p:nvSpPr>
        <p:spPr bwMode="auto">
          <a:xfrm rot="1557507">
            <a:off x="7455285" y="6065013"/>
            <a:ext cx="513518" cy="470793"/>
          </a:xfrm>
          <a:prstGeom prst="lightningBolt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741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F15A6-B9B5-4174-828B-212EAE67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der Parser: Goldstandard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91A627-064E-4CFD-9837-27F4A8A8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dirty="0"/>
              <a:t>“The NAIST-NTT TED Talk Treebank”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ca. 23.000 </a:t>
            </a:r>
            <a:r>
              <a:rPr lang="en-GB" dirty="0" err="1"/>
              <a:t>Wörter</a:t>
            </a:r>
            <a:r>
              <a:rPr lang="en-GB" dirty="0"/>
              <a:t> in 1.200 </a:t>
            </a:r>
            <a:r>
              <a:rPr lang="en-GB" dirty="0" err="1"/>
              <a:t>Sätzen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Texte</a:t>
            </a:r>
            <a:r>
              <a:rPr lang="en-GB" dirty="0"/>
              <a:t> </a:t>
            </a:r>
            <a:r>
              <a:rPr lang="en-GB" dirty="0" err="1"/>
              <a:t>stammen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insgesamt</a:t>
            </a:r>
            <a:r>
              <a:rPr lang="en-GB" dirty="0"/>
              <a:t> 10 </a:t>
            </a:r>
            <a:r>
              <a:rPr lang="en-GB" dirty="0" err="1"/>
              <a:t>Reden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Herausgegeben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Jahr</a:t>
            </a:r>
            <a:r>
              <a:rPr lang="en-GB" dirty="0"/>
              <a:t>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Verwendet</a:t>
            </a:r>
            <a:r>
              <a:rPr lang="en-GB" dirty="0"/>
              <a:t>  </a:t>
            </a:r>
            <a:r>
              <a:rPr lang="en-GB" dirty="0" err="1"/>
              <a:t>werden</a:t>
            </a:r>
            <a:r>
              <a:rPr lang="en-GB" dirty="0"/>
              <a:t> Penn-Treebank 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Resultate</a:t>
            </a:r>
            <a:r>
              <a:rPr lang="en-GB" dirty="0"/>
              <a:t>: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713C92A-E806-4D6B-92D6-160AB2DDD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720521"/>
              </p:ext>
            </p:extLst>
          </p:nvPr>
        </p:nvGraphicFramePr>
        <p:xfrm>
          <a:off x="449262" y="6604992"/>
          <a:ext cx="121062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569">
                  <a:extLst>
                    <a:ext uri="{9D8B030D-6E8A-4147-A177-3AD203B41FA5}">
                      <a16:colId xmlns:a16="http://schemas.microsoft.com/office/drawing/2014/main" val="114046476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1425600472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959838618"/>
                    </a:ext>
                  </a:extLst>
                </a:gridCol>
                <a:gridCol w="3026569">
                  <a:extLst>
                    <a:ext uri="{9D8B030D-6E8A-4147-A177-3AD203B41FA5}">
                      <a16:colId xmlns:a16="http://schemas.microsoft.com/office/drawing/2014/main" val="300619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Berkeley Parser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Stanford Parser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OpenNLP</a:t>
                      </a:r>
                      <a:r>
                        <a:rPr lang="de-DE" dirty="0"/>
                        <a:t> Parser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9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88,7%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89,1%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30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93,1%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87,9%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88,8%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22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  <a:r>
                        <a:rPr lang="de-DE" baseline="-25000" dirty="0"/>
                        <a:t>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93,3%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88,3%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89,0%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00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Relative Cross Brackets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3,0%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4,4%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414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768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12FEF35-6CE4-4D79-8CD6-6ACECC553F71}"/>
              </a:ext>
            </a:extLst>
          </p:cNvPr>
          <p:cNvSpPr/>
          <p:nvPr/>
        </p:nvSpPr>
        <p:spPr bwMode="auto">
          <a:xfrm>
            <a:off x="0" y="628328"/>
            <a:ext cx="13004800" cy="828092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18ED45-C0F4-40D1-8383-7DB2C00DD733}"/>
              </a:ext>
            </a:extLst>
          </p:cNvPr>
          <p:cNvSpPr txBox="1"/>
          <p:nvPr/>
        </p:nvSpPr>
        <p:spPr>
          <a:xfrm>
            <a:off x="4446099" y="4012704"/>
            <a:ext cx="4112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solidFill>
                  <a:schemeClr val="bg1"/>
                </a:solidFill>
              </a:rPr>
              <a:t>Live</a:t>
            </a:r>
            <a:r>
              <a:rPr lang="de-DE" sz="7200" dirty="0"/>
              <a:t> </a:t>
            </a:r>
            <a:r>
              <a:rPr lang="de-DE" sz="7200" dirty="0">
                <a:solidFill>
                  <a:schemeClr val="bg1"/>
                </a:solidFill>
              </a:rPr>
              <a:t>Demo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67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9C815-7642-4B24-834A-EAA79DE3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Verwandte Arbeit: U-</a:t>
            </a:r>
            <a:r>
              <a:rPr lang="de-DE" dirty="0" err="1"/>
              <a:t>Compare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FA558-29A7-4AD8-AA68-CB9628AA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Evaluations-Rahmenwerk für verschiedene NLP-Techniken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Stanford- und </a:t>
            </a:r>
            <a:r>
              <a:rPr lang="de-DE" dirty="0" err="1"/>
              <a:t>OpenNLP</a:t>
            </a:r>
            <a:r>
              <a:rPr lang="de-DE" dirty="0"/>
              <a:t>-Parser enthalten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Baut auf UIMA-Framework auf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Verschiedene Komponenten können zu einem Ablaufplan hintereinander geschalten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Evaluation der Ablaufpläne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Entwicklung eigener Komponenten ist möglich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8636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5B3A4-374B-4463-A01A-8FDFB21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29FC88-FA36-4F28-BEBA-0AA98DCB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Konzept des Evaluations-Rahmenwerks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Implementierung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Evaluierung der Parser und 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Verwandte Arbeit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Schluss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21005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BFD0D-6121-49E6-9567-74641628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8E6DC-B7DC-47C8-968F-84FE7FBD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Erweiterung enthält alle notwendigen Operatoren um Parser zu vergleichen. </a:t>
            </a:r>
          </a:p>
          <a:p>
            <a:r>
              <a:rPr lang="de-DE" dirty="0"/>
              <a:t>Die Ausgabe der Parser kann als Textdatei weiterverwendet werden. </a:t>
            </a:r>
          </a:p>
          <a:p>
            <a:r>
              <a:rPr lang="de-DE" dirty="0"/>
              <a:t>Das Einbringen neuer Parser ist durch die bestehenden Operatoren leicht möglich. </a:t>
            </a:r>
          </a:p>
          <a:p>
            <a:r>
              <a:rPr lang="de-DE" dirty="0"/>
              <a:t>Ausblick: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Zeitmessung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Modelle trainieren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Dependenz-Parser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dirty="0"/>
              <a:t>Vorverarbeitung der </a:t>
            </a:r>
            <a:r>
              <a:rPr lang="de-DE" dirty="0" err="1"/>
              <a:t>Ergbenisse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1457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6BF3B-CA8A-4F49-B445-98A5C28F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627FD-596D-4BA3-903F-514DC119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3827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F0C7E-1C0D-4C33-8115-AA04ACE4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Part-</a:t>
            </a:r>
            <a:r>
              <a:rPr lang="de-DE" dirty="0" err="1"/>
              <a:t>of</a:t>
            </a:r>
            <a:r>
              <a:rPr lang="de-DE" dirty="0"/>
              <a:t>-Speech Tags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250BA-C9D5-48E5-A78C-216B3BB9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 also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eating</a:t>
            </a:r>
            <a:r>
              <a:rPr lang="de-DE" dirty="0"/>
              <a:t> </a:t>
            </a:r>
            <a:r>
              <a:rPr lang="de-DE" dirty="0" err="1"/>
              <a:t>sausage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en-GB" dirty="0"/>
              <a:t>My/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dog/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also/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likes/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eating/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sausage/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./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[My dog]</a:t>
            </a:r>
            <a:r>
              <a:rPr lang="en-GB" baseline="-25000" dirty="0" err="1"/>
              <a:t>Nominalphrase</a:t>
            </a:r>
            <a:r>
              <a:rPr lang="en-GB" dirty="0"/>
              <a:t> </a:t>
            </a:r>
          </a:p>
          <a:p>
            <a:r>
              <a:rPr lang="en-GB" dirty="0"/>
              <a:t>[likes eating sausage]</a:t>
            </a:r>
            <a:r>
              <a:rPr lang="en-GB" baseline="-25000" dirty="0" err="1"/>
              <a:t>Verbalphrase</a:t>
            </a:r>
            <a:endParaRPr lang="en-GB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28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Konstituente hat </a:t>
            </a:r>
            <a:r>
              <a:rPr lang="de-DE" i="1" dirty="0"/>
              <a:t>Tag</a:t>
            </a:r>
            <a:r>
              <a:rPr lang="de-DE" dirty="0"/>
              <a:t> und Spanne an Wörtern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Können verschachtelt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Syntaktische Komponenten des Satzes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Verwendet wird Tag-Set der Penn-</a:t>
            </a:r>
            <a:r>
              <a:rPr lang="de-DE" dirty="0" err="1"/>
              <a:t>Treebank</a:t>
            </a:r>
            <a:r>
              <a:rPr lang="de-DE" dirty="0"/>
              <a:t> (26 Tags)</a:t>
            </a:r>
          </a:p>
        </p:txBody>
      </p:sp>
    </p:spTree>
    <p:extLst>
      <p:ext uri="{BB962C8B-B14F-4D97-AF65-F5344CB8AC3E}">
        <p14:creationId xmlns:p14="http://schemas.microsoft.com/office/powerpoint/2010/main" val="374599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DA63-D873-4D13-9DEF-6EEF7AC0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Konstituenten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7A2-0358-47B4-BFF5-DA1A75C51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386" y="1708447"/>
            <a:ext cx="6922194" cy="6984776"/>
          </a:xfrm>
        </p:spPr>
        <p:txBody>
          <a:bodyPr/>
          <a:lstStyle/>
          <a:p>
            <a:pPr marL="0" indent="0"/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PRP$ </a:t>
            </a:r>
            <a:r>
              <a:rPr lang="en-GB" dirty="0"/>
              <a:t>My)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dog))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ADVP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RB</a:t>
            </a:r>
            <a:r>
              <a:rPr lang="en-GB" dirty="0"/>
              <a:t> also))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VBZ</a:t>
            </a:r>
            <a:r>
              <a:rPr lang="en-GB" dirty="0"/>
              <a:t> likes)</a:t>
            </a:r>
          </a:p>
          <a:p>
            <a:pPr marL="0" indent="0"/>
            <a:r>
              <a:rPr lang="en-GB" dirty="0"/>
              <a:t>		(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VP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VBG</a:t>
            </a:r>
            <a:r>
              <a:rPr lang="en-GB" dirty="0"/>
              <a:t> eating)</a:t>
            </a:r>
          </a:p>
          <a:p>
            <a:pPr marL="0" indent="0"/>
            <a:r>
              <a:rPr lang="en-GB" dirty="0"/>
              <a:t>			(</a:t>
            </a:r>
            <a:r>
              <a:rPr lang="en-GB" dirty="0">
                <a:solidFill>
                  <a:srgbClr val="FF0000"/>
                </a:solidFill>
              </a:rPr>
              <a:t>NP</a:t>
            </a:r>
            <a:r>
              <a:rPr lang="en-GB" dirty="0"/>
              <a:t> (</a:t>
            </a:r>
            <a:r>
              <a:rPr lang="en-GB" dirty="0">
                <a:solidFill>
                  <a:srgbClr val="00B050"/>
                </a:solidFill>
              </a:rPr>
              <a:t>NN</a:t>
            </a:r>
            <a:r>
              <a:rPr lang="en-GB" dirty="0"/>
              <a:t> sausage)))))</a:t>
            </a:r>
          </a:p>
          <a:p>
            <a:pPr marL="0" indent="0"/>
            <a:r>
              <a:rPr lang="en-GB" dirty="0"/>
              <a:t>	(</a:t>
            </a:r>
            <a:r>
              <a:rPr lang="en-GB" dirty="0">
                <a:solidFill>
                  <a:srgbClr val="00B050"/>
                </a:solidFill>
              </a:rPr>
              <a:t>.</a:t>
            </a:r>
            <a:r>
              <a:rPr lang="en-GB" dirty="0"/>
              <a:t> .))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976D72-7F82-4728-9BA3-2FE1494C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88" y="1971032"/>
            <a:ext cx="9251824" cy="64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890C3-EDF9-4048-B074-66A37E2D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Kontextfreie Grammatik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4-Tupel aus </a:t>
                </a:r>
                <a:r>
                  <a:rPr lang="de-DE" dirty="0" err="1"/>
                  <a:t>Nichtteminalen</a:t>
                </a:r>
                <a:r>
                  <a:rPr lang="de-DE" dirty="0"/>
                  <a:t>, Terminalen, Regeln und Startsymbol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Startsymbol: oberste Konstituente (meistens </a:t>
                </a:r>
                <a:r>
                  <a:rPr lang="de-DE" i="1" dirty="0"/>
                  <a:t>S</a:t>
                </a:r>
                <a:r>
                  <a:rPr lang="de-DE" dirty="0"/>
                  <a:t>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Syntaxbaum entspricht angewandten Regeln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dirty="0"/>
                  <a:t>Regeln für das gezeigte Beispiel:</a:t>
                </a:r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𝐴𝐷𝑉𝑃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de-DE" b="0" dirty="0"/>
              </a:p>
              <a:p>
                <a:pPr marL="254000" lvl="1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𝑑𝑜𝑔</m:t>
                    </m:r>
                  </m:oMath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801247-5F3D-45F0-A16E-85CBF99A3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 t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712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159ED-69CE-40C4-BEB6-340E6BAC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Syntaktisches Parsen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493A-B185-4BA6-9CC6-08004CEF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Def</a:t>
            </a:r>
            <a:r>
              <a:rPr lang="de-DE" dirty="0"/>
              <a:t>.: Aufgabe des Erkennens eines Satzes und des Zuweisens einer syntaktischen 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Parsen als Suche (Top-Down vs. Bottom-Up)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Hauptproblem: Ambiguität (Mehrdeutigkeit)</a:t>
            </a:r>
          </a:p>
        </p:txBody>
      </p:sp>
    </p:spTree>
    <p:extLst>
      <p:ext uri="{BB962C8B-B14F-4D97-AF65-F5344CB8AC3E}">
        <p14:creationId xmlns:p14="http://schemas.microsoft.com/office/powerpoint/2010/main" val="13329898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E07FD-7B5A-4017-B58D-3A63A53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NLP Grundlagen: Ambiguität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CCF41-5DC2-437E-AE7D-E9D658B7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i="1" dirty="0"/>
              <a:t>I </a:t>
            </a:r>
            <a:r>
              <a:rPr lang="de-DE" i="1" dirty="0" err="1"/>
              <a:t>shot</a:t>
            </a:r>
            <a:r>
              <a:rPr lang="de-DE" i="1" dirty="0"/>
              <a:t> an </a:t>
            </a:r>
            <a:r>
              <a:rPr lang="de-DE" i="1" dirty="0" err="1"/>
              <a:t>elephant</a:t>
            </a:r>
            <a:r>
              <a:rPr lang="de-DE" i="1" dirty="0"/>
              <a:t> in </a:t>
            </a:r>
            <a:r>
              <a:rPr lang="de-DE" i="1" dirty="0" err="1"/>
              <a:t>my</a:t>
            </a:r>
            <a:r>
              <a:rPr lang="de-DE" i="1" dirty="0"/>
              <a:t> </a:t>
            </a:r>
            <a:r>
              <a:rPr lang="de-DE" i="1" dirty="0" err="1"/>
              <a:t>pajamas</a:t>
            </a:r>
            <a:r>
              <a:rPr lang="de-DE" i="1" dirty="0"/>
              <a:t>. (</a:t>
            </a:r>
            <a:r>
              <a:rPr lang="en-GB" dirty="0" err="1"/>
              <a:t>Anbindungs-Ambiguität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/>
              <a:t>Old men and women (</a:t>
            </a:r>
            <a:r>
              <a:rPr lang="en-GB" dirty="0" err="1"/>
              <a:t>Koordinations-Ambiguität</a:t>
            </a:r>
            <a:r>
              <a:rPr lang="en-GB" dirty="0"/>
              <a:t>)</a:t>
            </a:r>
            <a:endParaRPr lang="en-GB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Kombiniert</a:t>
            </a:r>
            <a:r>
              <a:rPr lang="en-GB" dirty="0"/>
              <a:t>: I shot wild elephants and lions in my </a:t>
            </a:r>
            <a:r>
              <a:rPr lang="en-GB" dirty="0" err="1"/>
              <a:t>pajamas</a:t>
            </a:r>
            <a:r>
              <a:rPr lang="en-GB" dirty="0"/>
              <a:t>.</a:t>
            </a:r>
          </a:p>
          <a:p>
            <a:pPr marL="0" indent="0"/>
            <a:r>
              <a:rPr lang="en-GB" dirty="0"/>
              <a:t>	</a:t>
            </a:r>
            <a:r>
              <a:rPr lang="en-GB" sz="2800" dirty="0"/>
              <a:t>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/>
              <a:t>lions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r>
              <a:rPr lang="en-GB" sz="2800" dirty="0"/>
              <a:t>	I </a:t>
            </a:r>
            <a:r>
              <a:rPr lang="en-GB" sz="2800" dirty="0">
                <a:solidFill>
                  <a:srgbClr val="1C92E2"/>
                </a:solidFill>
              </a:rPr>
              <a:t>[</a:t>
            </a:r>
            <a:r>
              <a:rPr lang="en-GB" sz="2800" dirty="0"/>
              <a:t>shot</a:t>
            </a:r>
            <a:r>
              <a:rPr lang="en-GB" sz="2800" dirty="0">
                <a:solidFill>
                  <a:srgbClr val="1C92E2"/>
                </a:solidFill>
              </a:rPr>
              <a:t>]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00B050"/>
                </a:solidFill>
              </a:rPr>
              <a:t>[</a:t>
            </a:r>
            <a:r>
              <a:rPr lang="en-GB" sz="2800" dirty="0">
                <a:solidFill>
                  <a:srgbClr val="FF0000"/>
                </a:solidFill>
              </a:rPr>
              <a:t>[</a:t>
            </a:r>
            <a:r>
              <a:rPr lang="en-GB" sz="2800" dirty="0"/>
              <a:t>wild elephants and lions</a:t>
            </a:r>
            <a:r>
              <a:rPr lang="en-GB" sz="2800" dirty="0">
                <a:solidFill>
                  <a:srgbClr val="FF0000"/>
                </a:solidFill>
              </a:rPr>
              <a:t>]</a:t>
            </a:r>
            <a:r>
              <a:rPr lang="en-GB" sz="2800" dirty="0"/>
              <a:t> in my </a:t>
            </a:r>
            <a:r>
              <a:rPr lang="en-GB" sz="2800" dirty="0" err="1"/>
              <a:t>pajamas</a:t>
            </a:r>
            <a:r>
              <a:rPr lang="en-GB" sz="2800" dirty="0">
                <a:solidFill>
                  <a:srgbClr val="00B050"/>
                </a:solidFill>
              </a:rPr>
              <a:t>]</a:t>
            </a:r>
            <a:r>
              <a:rPr lang="en-GB" sz="2800" dirty="0"/>
              <a:t>.</a:t>
            </a:r>
          </a:p>
          <a:p>
            <a:pPr marL="0" indent="0"/>
            <a:endParaRPr lang="en-GB" sz="2800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F9483F0-EA58-47F8-9B58-EEF467CA4F96}"/>
              </a:ext>
            </a:extLst>
          </p:cNvPr>
          <p:cNvSpPr/>
          <p:nvPr/>
        </p:nvSpPr>
        <p:spPr bwMode="auto">
          <a:xfrm>
            <a:off x="454221" y="7528451"/>
            <a:ext cx="978408" cy="4846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DDF2FA-3E9F-43A1-9A28-2BE5EE29196A}"/>
              </a:ext>
            </a:extLst>
          </p:cNvPr>
          <p:cNvSpPr txBox="1"/>
          <p:nvPr/>
        </p:nvSpPr>
        <p:spPr>
          <a:xfrm>
            <a:off x="1586564" y="7109047"/>
            <a:ext cx="10825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 an unterschiedlichen Syntaxbäumen kann exponentiell wachsen</a:t>
            </a:r>
          </a:p>
        </p:txBody>
      </p:sp>
    </p:spTree>
    <p:extLst>
      <p:ext uri="{BB962C8B-B14F-4D97-AF65-F5344CB8AC3E}">
        <p14:creationId xmlns:p14="http://schemas.microsoft.com/office/powerpoint/2010/main" val="2456956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1343</Words>
  <Characters>0</Characters>
  <Application>Microsoft Office PowerPoint</Application>
  <PresentationFormat>Benutzerdefiniert</PresentationFormat>
  <Lines>0</Lines>
  <Paragraphs>388</Paragraphs>
  <Slides>31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Bullets green</vt:lpstr>
      <vt:lpstr>Bullets blue</vt:lpstr>
      <vt:lpstr>PowerPoint-Präsentation</vt:lpstr>
      <vt:lpstr>PowerPoint-Präsentation</vt:lpstr>
      <vt:lpstr>Gliederung</vt:lpstr>
      <vt:lpstr>NLP Grundlagen: Part-of-Speech Tags</vt:lpstr>
      <vt:lpstr>NLP Grundlagen: Konstituenten</vt:lpstr>
      <vt:lpstr>NLP Grundlagen: Konstituenten</vt:lpstr>
      <vt:lpstr>NLP Grundlagen: Kontextfreie Grammatik</vt:lpstr>
      <vt:lpstr>NLP Grundlagen: Syntaktisches Parsen</vt:lpstr>
      <vt:lpstr>NLP Grundlagen: Ambiguität</vt:lpstr>
      <vt:lpstr>NLP Grundlagen: Ambiguität</vt:lpstr>
      <vt:lpstr>NLP Grundlagen: CKY-Algorithmus</vt:lpstr>
      <vt:lpstr>NLP Grundlagen: CKY-Algorithmus</vt:lpstr>
      <vt:lpstr>NLP Grundlagen: CKY-Algorithmus</vt:lpstr>
      <vt:lpstr>NLP Grundlagen: CKY-Algorithmus</vt:lpstr>
      <vt:lpstr>NLP Grundlagen: Statistisches Parsen</vt:lpstr>
      <vt:lpstr>NLP Grundlagen: Probleme der PCFG</vt:lpstr>
      <vt:lpstr>Konzept des Evaluations-Rahmenwerks</vt:lpstr>
      <vt:lpstr>Konzept: Evaluierung</vt:lpstr>
      <vt:lpstr>Konzept: Evaluierungsmetriken</vt:lpstr>
      <vt:lpstr>Implementierung</vt:lpstr>
      <vt:lpstr>Implementierung: Eigene Operatoren - Parser</vt:lpstr>
      <vt:lpstr>Implementierung: Eigene Operatoren - Evaluierung</vt:lpstr>
      <vt:lpstr>Implementierung: Eigene Operatoren - Evaluierung</vt:lpstr>
      <vt:lpstr>Implementierung: Eigene Operatoren - Evaluierung</vt:lpstr>
      <vt:lpstr>Implementierung: Eigene Operatoren - Ausgabe</vt:lpstr>
      <vt:lpstr>Evaluierung der Parser</vt:lpstr>
      <vt:lpstr>Evaluierung der Parser: Goldstandard</vt:lpstr>
      <vt:lpstr>PowerPoint-Präsentation</vt:lpstr>
      <vt:lpstr>Verwandte Arbeit: U-Compare</vt:lpstr>
      <vt:lpstr>Fazit &amp; 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Klaus Freiberger</cp:lastModifiedBy>
  <cp:revision>293</cp:revision>
  <dcterms:created xsi:type="dcterms:W3CDTF">2013-07-26T13:26:04Z</dcterms:created>
  <dcterms:modified xsi:type="dcterms:W3CDTF">2019-07-05T12:07:14Z</dcterms:modified>
</cp:coreProperties>
</file>